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4397" r:id="rId1"/>
  </p:sldMasterIdLst>
  <p:notesMasterIdLst>
    <p:notesMasterId r:id="rId23"/>
  </p:notesMasterIdLst>
  <p:handoutMasterIdLst>
    <p:handoutMasterId r:id="rId24"/>
  </p:handoutMasterIdLst>
  <p:sldIdLst>
    <p:sldId id="260" r:id="rId2"/>
    <p:sldId id="324" r:id="rId3"/>
    <p:sldId id="325" r:id="rId4"/>
    <p:sldId id="326" r:id="rId5"/>
    <p:sldId id="346" r:id="rId6"/>
    <p:sldId id="347" r:id="rId7"/>
    <p:sldId id="348" r:id="rId8"/>
    <p:sldId id="349" r:id="rId9"/>
    <p:sldId id="350" r:id="rId10"/>
    <p:sldId id="351" r:id="rId11"/>
    <p:sldId id="345" r:id="rId12"/>
    <p:sldId id="352" r:id="rId13"/>
    <p:sldId id="353" r:id="rId14"/>
    <p:sldId id="355" r:id="rId15"/>
    <p:sldId id="357" r:id="rId16"/>
    <p:sldId id="358" r:id="rId17"/>
    <p:sldId id="356" r:id="rId18"/>
    <p:sldId id="359" r:id="rId19"/>
    <p:sldId id="360" r:id="rId20"/>
    <p:sldId id="361" r:id="rId21"/>
    <p:sldId id="344" r:id="rId22"/>
  </p:sldIdLst>
  <p:sldSz cx="12192000" cy="6858000"/>
  <p:notesSz cx="6858000" cy="9144000"/>
  <p:embeddedFontLst>
    <p:embeddedFont>
      <p:font typeface="微软雅黑" panose="020B0503020204020204" pitchFamily="34" charset="-122"/>
      <p:regular r:id="rId25"/>
      <p:bold r:id="rId26"/>
    </p:embeddedFont>
    <p:embeddedFont>
      <p:font typeface="Abadi MT Condensed Extra Bold" panose="020B0306030101010103" pitchFamily="34" charset="77"/>
      <p:bold r:id="rId27"/>
    </p:embeddedFont>
    <p:embeddedFont>
      <p:font typeface="Bodoni MT" panose="02070603080606020203" pitchFamily="18" charset="77"/>
      <p:regular r:id="rId28"/>
      <p:bold r:id="rId29"/>
      <p:italic r:id="rId30"/>
      <p:boldItalic r:id="rId31"/>
    </p:embeddedFont>
    <p:embeddedFont>
      <p:font typeface="Calibri" panose="020F0502020204030204" pitchFamily="34" charset="0"/>
      <p:regular r:id="rId32"/>
      <p:bold r:id="rId33"/>
      <p:italic r:id="rId34"/>
      <p:boldItalic r:id="rId35"/>
    </p:embeddedFont>
    <p:embeddedFont>
      <p:font typeface="Calibri Light" panose="020F0302020204030204" pitchFamily="34" charset="0"/>
      <p:regular r:id="rId36"/>
      <p:italic r:id="rId37"/>
    </p:embeddedFont>
    <p:embeddedFont>
      <p:font typeface="Cambria Math" panose="02040503050406030204" pitchFamily="18" charset="0"/>
      <p:regular r:id="rId38"/>
    </p:embeddedFont>
    <p:embeddedFont>
      <p:font typeface="Century Gothic" panose="020B0502020202020204" pitchFamily="34" charset="0"/>
      <p:regular r:id="rId39"/>
      <p:bold r:id="rId40"/>
      <p:italic r:id="rId41"/>
      <p:boldItalic r:id="rId42"/>
    </p:embeddedFont>
  </p:embeddedFontLst>
  <p:custDataLst>
    <p:tags r:id="rId4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2F2F2"/>
    <a:srgbClr val="E1DFDB"/>
    <a:srgbClr val="64C8B4"/>
    <a:srgbClr val="82AAD2"/>
    <a:srgbClr val="3C4146"/>
    <a:srgbClr val="FCFCFC"/>
    <a:srgbClr val="78828C"/>
    <a:srgbClr val="000000"/>
    <a:srgbClr val="4454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12" autoAdjust="0"/>
    <p:restoredTop sz="59604"/>
  </p:normalViewPr>
  <p:slideViewPr>
    <p:cSldViewPr snapToGrid="0">
      <p:cViewPr varScale="1">
        <p:scale>
          <a:sx n="84" d="100"/>
          <a:sy n="84" d="100"/>
        </p:scale>
        <p:origin x="1160" y="184"/>
      </p:cViewPr>
      <p:guideLst>
        <p:guide orient="horz" pos="2160"/>
        <p:guide pos="3840"/>
      </p:guideLst>
    </p:cSldViewPr>
  </p:slideViewPr>
  <p:notesTextViewPr>
    <p:cViewPr>
      <p:scale>
        <a:sx n="114" d="100"/>
        <a:sy n="114"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font" Target="fonts/font15.fntdata"/><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font" Target="fonts/font18.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font" Target="fonts/font16.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43" Type="http://schemas.openxmlformats.org/officeDocument/2006/relationships/tags" Target="tags/tag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17.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2022/8/18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jpeg>
</file>

<file path=ppt/media/image12.png>
</file>

<file path=ppt/media/image13.jpeg>
</file>

<file path=ppt/media/image14.png>
</file>

<file path=ppt/media/image15.jpeg>
</file>

<file path=ppt/media/image16.png>
</file>

<file path=ppt/media/image17.gif>
</file>

<file path=ppt/media/image2.jpeg>
</file>

<file path=ppt/media/image3.jpeg>
</file>

<file path=ppt/media/image4.jpeg>
</file>

<file path=ppt/media/image5.pn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AB4D69-1EC8-4259-BBBE-36F0CFF5CC02}" type="datetimeFigureOut">
              <a:rPr lang="zh-CN" altLang="en-US" smtClean="0"/>
              <a:t>2022/8/18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432CAF-49F6-421F-9490-E47DD0DF80AB}"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innovatrics.com/innovatrics-abi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CA" altLang="zh-CN" dirty="0"/>
              <a:t>This slides is about the defend against DeepFake audio and audio anonymization</a:t>
            </a:r>
            <a:endParaRPr lang="zh-CN" altLang="en-US" dirty="0"/>
          </a:p>
        </p:txBody>
      </p:sp>
      <p:sp>
        <p:nvSpPr>
          <p:cNvPr id="4" name="灯片编号占位符 3"/>
          <p:cNvSpPr>
            <a:spLocks noGrp="1"/>
          </p:cNvSpPr>
          <p:nvPr>
            <p:ph type="sldNum" sz="quarter" idx="10"/>
          </p:nvPr>
        </p:nvSpPr>
        <p:spPr/>
        <p:txBody>
          <a:bodyPr/>
          <a:lstStyle/>
          <a:p>
            <a:fld id="{25432CAF-49F6-421F-9490-E47DD0DF80AB}"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en-CA" sz="1200" kern="1200" dirty="0">
                <a:solidFill>
                  <a:schemeClr val="tx1"/>
                </a:solidFill>
                <a:effectLst/>
                <a:latin typeface="+mn-lt"/>
                <a:ea typeface="+mn-ea"/>
                <a:cs typeface="+mn-cs"/>
              </a:rPr>
              <a:t>Never navigate to a website from phone call or email link (check validity)</a:t>
            </a:r>
            <a:r>
              <a:rPr lang="en-CA" sz="1200" kern="1200" baseline="30000" dirty="0">
                <a:solidFill>
                  <a:schemeClr val="tx1"/>
                </a:solidFill>
                <a:effectLst/>
                <a:latin typeface="+mn-lt"/>
                <a:ea typeface="+mn-ea"/>
                <a:cs typeface="+mn-cs"/>
              </a:rPr>
              <a:t>[2]</a:t>
            </a:r>
            <a:endParaRPr lang="en-CA" sz="1200" kern="1200" dirty="0">
              <a:solidFill>
                <a:schemeClr val="tx1"/>
              </a:solidFill>
              <a:effectLst/>
              <a:latin typeface="+mn-lt"/>
              <a:ea typeface="+mn-ea"/>
              <a:cs typeface="+mn-cs"/>
            </a:endParaRPr>
          </a:p>
          <a:p>
            <a:pPr lvl="0"/>
            <a:r>
              <a:rPr lang="en-CA" sz="1200" kern="1200" dirty="0">
                <a:solidFill>
                  <a:schemeClr val="tx1"/>
                </a:solidFill>
                <a:effectLst/>
                <a:latin typeface="+mn-lt"/>
                <a:ea typeface="+mn-ea"/>
                <a:cs typeface="+mn-cs"/>
              </a:rPr>
              <a:t>Check validity of callers (Solution: request the caller’s email address to send a email to check their identity, it can be similar to what websites has done, after entering correct password, they would send a security code though text, phone call or email)</a:t>
            </a:r>
            <a:r>
              <a:rPr lang="en-CA" sz="1200" kern="1200" baseline="30000" dirty="0">
                <a:solidFill>
                  <a:schemeClr val="tx1"/>
                </a:solidFill>
                <a:effectLst/>
                <a:latin typeface="+mn-lt"/>
                <a:ea typeface="+mn-ea"/>
                <a:cs typeface="+mn-cs"/>
              </a:rPr>
              <a:t>[2]</a:t>
            </a:r>
            <a:endParaRPr lang="en-CA" sz="1200" kern="1200" dirty="0">
              <a:solidFill>
                <a:schemeClr val="tx1"/>
              </a:solidFill>
              <a:effectLst/>
              <a:latin typeface="+mn-lt"/>
              <a:ea typeface="+mn-ea"/>
              <a:cs typeface="+mn-cs"/>
            </a:endParaRPr>
          </a:p>
          <a:p>
            <a:endParaRPr lang="en-CA" altLang="zh-CN" dirty="0"/>
          </a:p>
          <a:p>
            <a:endParaRPr lang="en-CA" altLang="zh-CN" dirty="0"/>
          </a:p>
          <a:p>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10</a:t>
            </a:fld>
            <a:endParaRPr lang="zh-CN" altLang="en-US"/>
          </a:p>
        </p:txBody>
      </p:sp>
    </p:spTree>
    <p:extLst>
      <p:ext uri="{BB962C8B-B14F-4D97-AF65-F5344CB8AC3E}">
        <p14:creationId xmlns:p14="http://schemas.microsoft.com/office/powerpoint/2010/main" val="39426330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CA" altLang="zh-CN" dirty="0"/>
              <a:t>Before covering the prevention method of defending deepfake audio</a:t>
            </a:r>
          </a:p>
          <a:p>
            <a:r>
              <a:rPr lang="en-CA" altLang="zh-CN" dirty="0"/>
              <a:t>I will first go over audio anonymization, and the overlap between the two would be very clear</a:t>
            </a:r>
          </a:p>
          <a:p>
            <a:endParaRPr lang="en-CA" altLang="zh-CN" dirty="0"/>
          </a:p>
          <a:p>
            <a:r>
              <a:rPr lang="en-CA" sz="1200" kern="1200" dirty="0">
                <a:solidFill>
                  <a:schemeClr val="tx1"/>
                </a:solidFill>
                <a:effectLst/>
                <a:latin typeface="+mn-lt"/>
                <a:ea typeface="+mn-ea"/>
                <a:cs typeface="+mn-cs"/>
              </a:rPr>
              <a:t>Privacy Risks</a:t>
            </a:r>
          </a:p>
          <a:p>
            <a:pPr lvl="0"/>
            <a:r>
              <a:rPr lang="en-CA" sz="1200" kern="1200" dirty="0">
                <a:solidFill>
                  <a:schemeClr val="tx1"/>
                </a:solidFill>
                <a:effectLst/>
                <a:latin typeface="+mn-lt"/>
                <a:ea typeface="+mn-ea"/>
                <a:cs typeface="+mn-cs"/>
              </a:rPr>
              <a:t>Identity privacy breach: Attacker would be able to train voice models of this person based on speech samples, attackers may extract voiceprints and generate fake speeches that sound like us through speech synthesis and voice cloning</a:t>
            </a:r>
          </a:p>
          <a:p>
            <a:pPr lvl="0"/>
            <a:r>
              <a:rPr lang="en-CA" sz="1200" kern="1200" dirty="0">
                <a:solidFill>
                  <a:schemeClr val="tx1"/>
                </a:solidFill>
                <a:effectLst/>
                <a:latin typeface="+mn-lt"/>
                <a:ea typeface="+mn-ea"/>
                <a:cs typeface="+mn-cs"/>
              </a:rPr>
              <a:t>Speech content privacy breach: Attacker can analyze the speech content and learn more detailed information about the person</a:t>
            </a:r>
          </a:p>
          <a:p>
            <a:endParaRPr lang="en-CA" altLang="zh-CN" dirty="0"/>
          </a:p>
          <a:p>
            <a:r>
              <a:rPr lang="en-CA" altLang="zh-CN" dirty="0"/>
              <a:t>For Risk 1: </a:t>
            </a:r>
          </a:p>
          <a:p>
            <a:r>
              <a:rPr lang="en-CA" altLang="zh-CN" dirty="0"/>
              <a:t>For Risk 2: perform </a:t>
            </a:r>
          </a:p>
          <a:p>
            <a:endParaRPr lang="en-CA" altLang="zh-CN" dirty="0"/>
          </a:p>
          <a:p>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11</a:t>
            </a:fld>
            <a:endParaRPr lang="zh-CN" altLang="en-US"/>
          </a:p>
        </p:txBody>
      </p:sp>
    </p:spTree>
    <p:extLst>
      <p:ext uri="{BB962C8B-B14F-4D97-AF65-F5344CB8AC3E}">
        <p14:creationId xmlns:p14="http://schemas.microsoft.com/office/powerpoint/2010/main" val="41707282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CA" altLang="zh-CN" dirty="0"/>
              <a:t>There are 3 models </a:t>
            </a:r>
            <a:r>
              <a:rPr lang="en-CA" altLang="zh-CN" dirty="0" err="1"/>
              <a:t>assoiated</a:t>
            </a:r>
            <a:r>
              <a:rPr lang="en-CA" altLang="zh-CN" dirty="0"/>
              <a:t> with voice conversion</a:t>
            </a:r>
          </a:p>
          <a:p>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12</a:t>
            </a:fld>
            <a:endParaRPr lang="zh-CN" altLang="en-US"/>
          </a:p>
        </p:txBody>
      </p:sp>
    </p:spTree>
    <p:extLst>
      <p:ext uri="{BB962C8B-B14F-4D97-AF65-F5344CB8AC3E}">
        <p14:creationId xmlns:p14="http://schemas.microsoft.com/office/powerpoint/2010/main" val="16348602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CA" sz="1200" kern="1200" dirty="0">
                <a:solidFill>
                  <a:schemeClr val="tx1"/>
                </a:solidFill>
                <a:effectLst/>
                <a:latin typeface="+mn-lt"/>
                <a:ea typeface="+mn-ea"/>
                <a:cs typeface="+mn-cs"/>
              </a:rPr>
              <a:t>Use uniform values</a:t>
            </a:r>
          </a:p>
          <a:p>
            <a:pPr lvl="1"/>
            <a:r>
              <a:rPr lang="en-CA" sz="1200" kern="1200" dirty="0">
                <a:solidFill>
                  <a:schemeClr val="tx1"/>
                </a:solidFill>
                <a:effectLst/>
                <a:latin typeface="+mn-lt"/>
                <a:ea typeface="+mn-ea"/>
                <a:cs typeface="+mn-cs"/>
              </a:rPr>
              <a:t>As in b) assign 0 to the source speaker and assign the value of 1/(n-1) to other speakers uniformly in the anonymous speaker identity vector</a:t>
            </a:r>
          </a:p>
          <a:p>
            <a:pPr lvl="1"/>
            <a:r>
              <a:rPr lang="en-CA" sz="1200" kern="1200" dirty="0">
                <a:solidFill>
                  <a:schemeClr val="tx1"/>
                </a:solidFill>
                <a:effectLst/>
                <a:latin typeface="+mn-lt"/>
                <a:ea typeface="+mn-ea"/>
                <a:cs typeface="+mn-cs"/>
              </a:rPr>
              <a:t>As in c) assign -1 to the source speaker and assign the value of 2/(n-1) to other speakers uniformly in the anonymous speaker identity vector</a:t>
            </a:r>
          </a:p>
          <a:p>
            <a:pPr lvl="1"/>
            <a:r>
              <a:rPr lang="en-CA" sz="1200" kern="1200" dirty="0">
                <a:solidFill>
                  <a:schemeClr val="tx1"/>
                </a:solidFill>
                <a:effectLst/>
                <a:latin typeface="+mn-lt"/>
                <a:ea typeface="+mn-ea"/>
                <a:cs typeface="+mn-cs"/>
              </a:rPr>
              <a:t>As in d) assign -1/(n-2) to the source speaker and 1/(n-2) to the other speaker</a:t>
            </a:r>
          </a:p>
          <a:p>
            <a:pPr lvl="1"/>
            <a:r>
              <a:rPr lang="en-CA" sz="1200" kern="1200" dirty="0">
                <a:solidFill>
                  <a:schemeClr val="tx1"/>
                </a:solidFill>
                <a:effectLst/>
                <a:latin typeface="+mn-lt"/>
                <a:ea typeface="+mn-ea"/>
                <a:cs typeface="+mn-cs"/>
              </a:rPr>
              <a:t>All leads to summation of 1: the decoder of the VAE is trained to handle a speaker identity vector is a unit vector</a:t>
            </a:r>
          </a:p>
          <a:p>
            <a:r>
              <a:rPr lang="en-CA" sz="1200" kern="1200" dirty="0">
                <a:solidFill>
                  <a:schemeClr val="tx1"/>
                </a:solidFill>
                <a:effectLst/>
                <a:latin typeface="+mn-lt"/>
                <a:ea typeface="+mn-ea"/>
                <a:cs typeface="+mn-cs"/>
              </a:rPr>
              <a:t> </a:t>
            </a:r>
          </a:p>
          <a:p>
            <a:pPr lvl="0"/>
            <a:r>
              <a:rPr lang="en-CA" sz="1200" kern="1200" dirty="0">
                <a:solidFill>
                  <a:schemeClr val="tx1"/>
                </a:solidFill>
                <a:effectLst/>
                <a:latin typeface="+mn-lt"/>
                <a:ea typeface="+mn-ea"/>
                <a:cs typeface="+mn-cs"/>
              </a:rPr>
              <a:t>As in a) use the cosine similarity of each pair of vectors</a:t>
            </a:r>
          </a:p>
          <a:p>
            <a:pPr lvl="0"/>
            <a:r>
              <a:rPr lang="en-CA" sz="1200" kern="1200" dirty="0">
                <a:solidFill>
                  <a:schemeClr val="tx1"/>
                </a:solidFill>
                <a:effectLst/>
                <a:latin typeface="+mn-lt"/>
                <a:ea typeface="+mn-ea"/>
                <a:cs typeface="+mn-cs"/>
              </a:rPr>
              <a:t>As in b) use the inverse of the cosine similarity values, setting the source speaker value to 0 and normalizing the values to obtain a sum of 1</a:t>
            </a:r>
          </a:p>
          <a:p>
            <a:pPr lvl="0"/>
            <a:r>
              <a:rPr lang="en-CA" sz="1200" kern="1200" dirty="0">
                <a:solidFill>
                  <a:schemeClr val="tx1"/>
                </a:solidFill>
                <a:effectLst/>
                <a:latin typeface="+mn-lt"/>
                <a:ea typeface="+mn-ea"/>
                <a:cs typeface="+mn-cs"/>
              </a:rPr>
              <a:t>Determination of k-farthest speakers and uniformly assigning the value of 1/k to them and 0s to others:</a:t>
            </a:r>
          </a:p>
          <a:p>
            <a:pPr lvl="1"/>
            <a:r>
              <a:rPr lang="en-CA" sz="1200" kern="1200" dirty="0">
                <a:solidFill>
                  <a:schemeClr val="tx1"/>
                </a:solidFill>
                <a:effectLst/>
                <a:latin typeface="+mn-lt"/>
                <a:ea typeface="+mn-ea"/>
                <a:cs typeface="+mn-cs"/>
              </a:rPr>
              <a:t>C) one-farthest speaker is set to 1 and others are set to 0</a:t>
            </a:r>
          </a:p>
          <a:p>
            <a:pPr lvl="1"/>
            <a:r>
              <a:rPr lang="en-CA" sz="1200" kern="1200" dirty="0">
                <a:solidFill>
                  <a:schemeClr val="tx1"/>
                </a:solidFill>
                <a:effectLst/>
                <a:latin typeface="+mn-lt"/>
                <a:ea typeface="+mn-ea"/>
                <a:cs typeface="+mn-cs"/>
              </a:rPr>
              <a:t>D) two-farthest speaker is set to 0.5 each and other are set to 0</a:t>
            </a:r>
          </a:p>
          <a:p>
            <a:r>
              <a:rPr lang="en-CA" sz="1200" kern="1200" dirty="0">
                <a:solidFill>
                  <a:schemeClr val="tx1"/>
                </a:solidFill>
                <a:effectLst/>
                <a:latin typeface="+mn-lt"/>
                <a:ea typeface="+mn-ea"/>
                <a:cs typeface="+mn-cs"/>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When the speaker identity vector being replaced with an anonymous speaker identity vector, the speech can be anonymized</a:t>
            </a:r>
          </a:p>
          <a:p>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13</a:t>
            </a:fld>
            <a:endParaRPr lang="zh-CN" altLang="en-US"/>
          </a:p>
        </p:txBody>
      </p:sp>
    </p:spTree>
    <p:extLst>
      <p:ext uri="{BB962C8B-B14F-4D97-AF65-F5344CB8AC3E}">
        <p14:creationId xmlns:p14="http://schemas.microsoft.com/office/powerpoint/2010/main" val="17573207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Idea: utilize voice conversion to change the speaker’s pitch to hid the voiceprint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CA"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14</a:t>
            </a:fld>
            <a:endParaRPr lang="zh-CN" altLang="en-US"/>
          </a:p>
        </p:txBody>
      </p:sp>
    </p:spTree>
    <p:extLst>
      <p:ext uri="{BB962C8B-B14F-4D97-AF65-F5344CB8AC3E}">
        <p14:creationId xmlns:p14="http://schemas.microsoft.com/office/powerpoint/2010/main" val="24999585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15</a:t>
            </a:fld>
            <a:endParaRPr lang="zh-CN" altLang="en-US"/>
          </a:p>
        </p:txBody>
      </p:sp>
    </p:spTree>
    <p:extLst>
      <p:ext uri="{BB962C8B-B14F-4D97-AF65-F5344CB8AC3E}">
        <p14:creationId xmlns:p14="http://schemas.microsoft.com/office/powerpoint/2010/main" val="40288743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A2864FD-C858-4B69-B744-F086F388BE5A}" type="slidenum">
              <a:rPr lang="zh-CN" altLang="en-US" smtClean="0"/>
              <a:t>16</a:t>
            </a:fld>
            <a:endParaRPr lang="zh-CN" altLang="en-US"/>
          </a:p>
        </p:txBody>
      </p:sp>
    </p:spTree>
    <p:extLst>
      <p:ext uri="{BB962C8B-B14F-4D97-AF65-F5344CB8AC3E}">
        <p14:creationId xmlns:p14="http://schemas.microsoft.com/office/powerpoint/2010/main" val="6683403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28600" indent="-228600">
              <a:buAutoNum type="arabicPeriod"/>
            </a:pPr>
            <a:r>
              <a:rPr lang="en-CA" altLang="zh-CN" dirty="0"/>
              <a:t>Whether we want to keep the linguistic content </a:t>
            </a:r>
          </a:p>
          <a:p>
            <a:pPr marL="228600" indent="-228600">
              <a:buAutoNum type="arabicPeriod"/>
            </a:pPr>
            <a:r>
              <a:rPr lang="en-CA" altLang="zh-CN" dirty="0"/>
              <a:t>Whether we want to keep the background sound</a:t>
            </a:r>
          </a:p>
          <a:p>
            <a:pPr marL="228600" indent="-228600">
              <a:buAutoNum type="arabicPeriod"/>
            </a:pPr>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17</a:t>
            </a:fld>
            <a:endParaRPr lang="zh-CN" altLang="en-US"/>
          </a:p>
        </p:txBody>
      </p:sp>
    </p:spTree>
    <p:extLst>
      <p:ext uri="{BB962C8B-B14F-4D97-AF65-F5344CB8AC3E}">
        <p14:creationId xmlns:p14="http://schemas.microsoft.com/office/powerpoint/2010/main" val="14039401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A2864FD-C858-4B69-B744-F086F388BE5A}" type="slidenum">
              <a:rPr lang="zh-CN" altLang="en-US" smtClean="0"/>
              <a:t>18</a:t>
            </a:fld>
            <a:endParaRPr lang="zh-CN" altLang="en-US"/>
          </a:p>
        </p:txBody>
      </p:sp>
    </p:spTree>
    <p:extLst>
      <p:ext uri="{BB962C8B-B14F-4D97-AF65-F5344CB8AC3E}">
        <p14:creationId xmlns:p14="http://schemas.microsoft.com/office/powerpoint/2010/main" val="42332275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A2864FD-C858-4B69-B744-F086F388BE5A}" type="slidenum">
              <a:rPr lang="zh-CN" altLang="en-US" smtClean="0"/>
              <a:t>19</a:t>
            </a:fld>
            <a:endParaRPr lang="zh-CN" altLang="en-US"/>
          </a:p>
        </p:txBody>
      </p:sp>
    </p:spTree>
    <p:extLst>
      <p:ext uri="{BB962C8B-B14F-4D97-AF65-F5344CB8AC3E}">
        <p14:creationId xmlns:p14="http://schemas.microsoft.com/office/powerpoint/2010/main" val="945109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Tx/>
              <a:buChar char="-"/>
            </a:pPr>
            <a:r>
              <a:rPr lang="en-CA" altLang="zh-CN" dirty="0"/>
              <a:t>For the first part, 3 perspectives of defending against DeepFake Audio and the associated method</a:t>
            </a:r>
          </a:p>
          <a:p>
            <a:pPr marL="171450" indent="-171450">
              <a:buFontTx/>
              <a:buChar char="-"/>
            </a:pPr>
            <a:r>
              <a:rPr lang="en-CA" altLang="zh-CN" dirty="0"/>
              <a:t>For the second part, audio anonymization and the associated method</a:t>
            </a:r>
          </a:p>
          <a:p>
            <a:pPr marL="171450" indent="-171450">
              <a:buFontTx/>
              <a:buChar char="-"/>
            </a:pPr>
            <a:r>
              <a:rPr lang="en-CA" altLang="zh-CN" dirty="0"/>
              <a:t>Relationship between defending against DeepFake Audio and audio anonymization</a:t>
            </a:r>
          </a:p>
          <a:p>
            <a:pPr marL="171450" indent="-171450">
              <a:buFontTx/>
              <a:buChar char="-"/>
            </a:pPr>
            <a:r>
              <a:rPr lang="en-CA" altLang="zh-CN" dirty="0"/>
              <a:t>Lastly, give a brief summary of the important points covered in the slides</a:t>
            </a:r>
          </a:p>
          <a:p>
            <a:pPr marL="171450" indent="-171450">
              <a:buFontTx/>
              <a:buChar char="-"/>
            </a:pPr>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2</a:t>
            </a:fld>
            <a:endParaRPr lang="zh-CN" altLang="en-US"/>
          </a:p>
        </p:txBody>
      </p:sp>
    </p:spTree>
    <p:extLst>
      <p:ext uri="{BB962C8B-B14F-4D97-AF65-F5344CB8AC3E}">
        <p14:creationId xmlns:p14="http://schemas.microsoft.com/office/powerpoint/2010/main" val="282711032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A2864FD-C858-4B69-B744-F086F388BE5A}" type="slidenum">
              <a:rPr lang="zh-CN" altLang="en-US" smtClean="0"/>
              <a:t>20</a:t>
            </a:fld>
            <a:endParaRPr lang="zh-CN" altLang="en-US"/>
          </a:p>
        </p:txBody>
      </p:sp>
    </p:spTree>
    <p:extLst>
      <p:ext uri="{BB962C8B-B14F-4D97-AF65-F5344CB8AC3E}">
        <p14:creationId xmlns:p14="http://schemas.microsoft.com/office/powerpoint/2010/main" val="37113794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AA2864FD-C858-4B69-B744-F086F388BE5A}" type="slidenum">
              <a:rPr lang="zh-CN" altLang="en-US" smtClean="0"/>
              <a:t>21</a:t>
            </a:fld>
            <a:endParaRPr lang="zh-CN" altLang="en-US"/>
          </a:p>
        </p:txBody>
      </p:sp>
    </p:spTree>
    <p:extLst>
      <p:ext uri="{BB962C8B-B14F-4D97-AF65-F5344CB8AC3E}">
        <p14:creationId xmlns:p14="http://schemas.microsoft.com/office/powerpoint/2010/main" val="27874825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Tx/>
              <a:buChar char="-"/>
            </a:pPr>
            <a:r>
              <a:rPr lang="en-CA" sz="1200" kern="1200" dirty="0">
                <a:solidFill>
                  <a:schemeClr val="tx1"/>
                </a:solidFill>
                <a:effectLst/>
                <a:latin typeface="+mn-lt"/>
                <a:ea typeface="+mn-ea"/>
                <a:cs typeface="+mn-cs"/>
              </a:rPr>
              <a:t>Deepfake Audio generation techniques are able to imitate person’s speech, generate believable voice clips using only second long samples. </a:t>
            </a:r>
          </a:p>
          <a:p>
            <a:pPr marL="171450" indent="-171450">
              <a:buFontTx/>
              <a:buChar char="-"/>
            </a:pPr>
            <a:r>
              <a:rPr lang="en-CA" sz="1200" kern="1200" dirty="0">
                <a:solidFill>
                  <a:schemeClr val="tx1"/>
                </a:solidFill>
                <a:effectLst/>
                <a:latin typeface="+mn-lt"/>
                <a:ea typeface="+mn-ea"/>
                <a:cs typeface="+mn-cs"/>
              </a:rPr>
              <a:t>These generated audio can be a form of speech synthesis or voice cloning</a:t>
            </a:r>
          </a:p>
          <a:p>
            <a:pPr marL="171450" indent="-171450">
              <a:buFontTx/>
              <a:buChar char="-"/>
            </a:pPr>
            <a:r>
              <a:rPr lang="en-CA" sz="1200" kern="1200" dirty="0">
                <a:solidFill>
                  <a:schemeClr val="tx1"/>
                </a:solidFill>
                <a:effectLst/>
                <a:latin typeface="+mn-lt"/>
                <a:ea typeface="+mn-ea"/>
                <a:cs typeface="+mn-cs"/>
              </a:rPr>
              <a:t>Capable of empowering criminals for spam calls, financial fraud, creating fake news, create fake voice clips for impersonation of either celebrities, politicians or individuals</a:t>
            </a:r>
          </a:p>
          <a:p>
            <a:pPr marL="171450" indent="-171450">
              <a:buFontTx/>
              <a:buChar char="-"/>
            </a:pPr>
            <a:r>
              <a:rPr lang="en-CA" sz="1200" kern="1200" dirty="0">
                <a:solidFill>
                  <a:schemeClr val="tx1"/>
                </a:solidFill>
                <a:effectLst/>
                <a:latin typeface="+mn-lt"/>
                <a:ea typeface="+mn-ea"/>
                <a:cs typeface="+mn-cs"/>
              </a:rPr>
              <a:t>Thus, this lead to the first main topic: how to defined against DeepFake Audio</a:t>
            </a:r>
          </a:p>
          <a:p>
            <a:pPr marL="171450" indent="-171450">
              <a:buFontTx/>
              <a:buChar char="-"/>
            </a:pPr>
            <a:r>
              <a:rPr lang="en-CA" sz="1200" kern="1200" dirty="0">
                <a:solidFill>
                  <a:schemeClr val="tx1"/>
                </a:solidFill>
                <a:effectLst/>
                <a:latin typeface="+mn-lt"/>
                <a:ea typeface="+mn-ea"/>
                <a:cs typeface="+mn-cs"/>
              </a:rPr>
              <a:t>We can look at this through 3 perspectives</a:t>
            </a:r>
          </a:p>
          <a:p>
            <a:pPr marL="171450" indent="-171450">
              <a:buFontTx/>
              <a:buChar char="-"/>
            </a:pPr>
            <a:r>
              <a:rPr lang="en-CA" sz="1200" kern="1200" dirty="0">
                <a:solidFill>
                  <a:schemeClr val="tx1"/>
                </a:solidFill>
                <a:effectLst/>
                <a:latin typeface="+mn-lt"/>
                <a:ea typeface="+mn-ea"/>
                <a:cs typeface="+mn-cs"/>
              </a:rPr>
              <a:t>Firstly, Secondly,  Thirdly</a:t>
            </a:r>
          </a:p>
          <a:p>
            <a:pPr marL="171450" indent="-171450">
              <a:buFontTx/>
              <a:buChar char="-"/>
            </a:pPr>
            <a:endParaRPr lang="en-CA" sz="1200" kern="1200" dirty="0">
              <a:solidFill>
                <a:schemeClr val="tx1"/>
              </a:solidFill>
              <a:effectLst/>
              <a:latin typeface="+mn-lt"/>
              <a:ea typeface="+mn-ea"/>
              <a:cs typeface="+mn-cs"/>
            </a:endParaRPr>
          </a:p>
          <a:p>
            <a:pPr marL="171450" indent="-171450">
              <a:buFontTx/>
              <a:buChar char="-"/>
            </a:pPr>
            <a:r>
              <a:rPr lang="en-CA" sz="1200" kern="1200" dirty="0">
                <a:solidFill>
                  <a:schemeClr val="tx1"/>
                </a:solidFill>
                <a:effectLst/>
                <a:latin typeface="+mn-lt"/>
                <a:ea typeface="+mn-ea"/>
                <a:cs typeface="+mn-cs"/>
              </a:rPr>
              <a:t>For prevention, cover the method of speaker anonymization</a:t>
            </a:r>
          </a:p>
          <a:p>
            <a:pPr marL="171450" indent="-171450">
              <a:buFontTx/>
              <a:buChar char="-"/>
            </a:pPr>
            <a:r>
              <a:rPr lang="en-CA" sz="1200" kern="1200" dirty="0">
                <a:solidFill>
                  <a:schemeClr val="tx1"/>
                </a:solidFill>
                <a:effectLst/>
                <a:latin typeface="+mn-lt"/>
                <a:ea typeface="+mn-ea"/>
                <a:cs typeface="+mn-cs"/>
              </a:rPr>
              <a:t>For detection, cover 3 approaches follow with a comparison </a:t>
            </a:r>
          </a:p>
          <a:p>
            <a:pPr marL="171450" indent="-171450">
              <a:buFontTx/>
              <a:buChar char="-"/>
            </a:pPr>
            <a:r>
              <a:rPr lang="en-CA" sz="1200" kern="1200" dirty="0">
                <a:solidFill>
                  <a:schemeClr val="tx1"/>
                </a:solidFill>
                <a:effectLst/>
                <a:latin typeface="+mn-lt"/>
                <a:ea typeface="+mn-ea"/>
                <a:cs typeface="+mn-cs"/>
              </a:rPr>
              <a:t>For Reaction, cover both from organizational level and from individual level</a:t>
            </a:r>
          </a:p>
        </p:txBody>
      </p:sp>
      <p:sp>
        <p:nvSpPr>
          <p:cNvPr id="4" name="灯片编号占位符 3"/>
          <p:cNvSpPr>
            <a:spLocks noGrp="1"/>
          </p:cNvSpPr>
          <p:nvPr>
            <p:ph type="sldNum" sz="quarter" idx="5"/>
          </p:nvPr>
        </p:nvSpPr>
        <p:spPr/>
        <p:txBody>
          <a:bodyPr/>
          <a:lstStyle/>
          <a:p>
            <a:fld id="{AA2864FD-C858-4B69-B744-F086F388BE5A}" type="slidenum">
              <a:rPr lang="zh-CN" altLang="en-US" smtClean="0"/>
              <a:t>3</a:t>
            </a:fld>
            <a:endParaRPr lang="zh-CN" altLang="en-US"/>
          </a:p>
        </p:txBody>
      </p:sp>
    </p:spTree>
    <p:extLst>
      <p:ext uri="{BB962C8B-B14F-4D97-AF65-F5344CB8AC3E}">
        <p14:creationId xmlns:p14="http://schemas.microsoft.com/office/powerpoint/2010/main" val="32848654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sz="1200" kern="1200" dirty="0">
                <a:solidFill>
                  <a:schemeClr val="tx1"/>
                </a:solidFill>
                <a:effectLst/>
                <a:latin typeface="+mn-lt"/>
                <a:ea typeface="+mn-ea"/>
                <a:cs typeface="+mn-cs"/>
              </a:rPr>
              <a:t>Deepfakes are getting better as technology advances and it is hard for human ears to identify the nuances between human-generated speech and machine-generated or alternated speech. In order to defend against Deepfake Audio, users can run the audio content through a deepfake detector, let the detector determine whether the audio is a Deepfake or not</a:t>
            </a:r>
            <a:r>
              <a:rPr lang="en-CA" sz="1200" kern="1200" baseline="30000" dirty="0">
                <a:solidFill>
                  <a:schemeClr val="tx1"/>
                </a:solidFill>
                <a:effectLst/>
                <a:latin typeface="+mn-lt"/>
                <a:ea typeface="+mn-ea"/>
                <a:cs typeface="+mn-cs"/>
              </a:rPr>
              <a:t>[1,3]</a:t>
            </a:r>
            <a:endParaRPr lang="en-CA" sz="1200" kern="1200" dirty="0">
              <a:solidFill>
                <a:schemeClr val="tx1"/>
              </a:solidFill>
              <a:effectLst/>
              <a:latin typeface="+mn-lt"/>
              <a:ea typeface="+mn-ea"/>
              <a:cs typeface="+mn-cs"/>
            </a:endParaRPr>
          </a:p>
          <a:p>
            <a:pPr marL="171450" indent="-171450">
              <a:buFontTx/>
              <a:buChar char="-"/>
            </a:pPr>
            <a:endParaRPr lang="en-CA" altLang="zh-CN" dirty="0"/>
          </a:p>
          <a:p>
            <a:pPr marL="171450" indent="-171450">
              <a:buFontTx/>
              <a:buChar char="-"/>
            </a:pPr>
            <a:r>
              <a:rPr lang="en-CA" altLang="zh-CN" dirty="0"/>
              <a:t>Get into the first detection approach: feature based approach</a:t>
            </a:r>
          </a:p>
          <a:p>
            <a:pPr marL="171450" indent="-171450">
              <a:buFontTx/>
              <a:buChar char="-"/>
            </a:pPr>
            <a:r>
              <a:rPr lang="en-CA" sz="1200" kern="1200" dirty="0">
                <a:solidFill>
                  <a:schemeClr val="tx1"/>
                </a:solidFill>
                <a:effectLst/>
                <a:latin typeface="+mn-lt"/>
                <a:ea typeface="+mn-ea"/>
                <a:cs typeface="+mn-cs"/>
              </a:rPr>
              <a:t>The general idea of this approach Convert audio file into a feature-based dataset consisting of various spectral features of the audio sample</a:t>
            </a:r>
            <a:r>
              <a:rPr lang="en-CA" dirty="0">
                <a:effectLst/>
              </a:rPr>
              <a:t> </a:t>
            </a:r>
          </a:p>
          <a:p>
            <a:pPr marL="171450" indent="-171450">
              <a:buFontTx/>
              <a:buChar char="-"/>
            </a:pPr>
            <a:r>
              <a:rPr lang="en-CA" altLang="zh-CN" dirty="0">
                <a:effectLst/>
              </a:rPr>
              <a:t>And input these features to train machine learning algorithms to do classification</a:t>
            </a:r>
          </a:p>
        </p:txBody>
      </p:sp>
      <p:sp>
        <p:nvSpPr>
          <p:cNvPr id="4" name="灯片编号占位符 3"/>
          <p:cNvSpPr>
            <a:spLocks noGrp="1"/>
          </p:cNvSpPr>
          <p:nvPr>
            <p:ph type="sldNum" sz="quarter" idx="5"/>
          </p:nvPr>
        </p:nvSpPr>
        <p:spPr/>
        <p:txBody>
          <a:bodyPr/>
          <a:lstStyle/>
          <a:p>
            <a:fld id="{AA2864FD-C858-4B69-B744-F086F388BE5A}" type="slidenum">
              <a:rPr lang="zh-CN" altLang="en-US" smtClean="0"/>
              <a:t>4</a:t>
            </a:fld>
            <a:endParaRPr lang="zh-CN" altLang="en-US"/>
          </a:p>
        </p:txBody>
      </p:sp>
    </p:spTree>
    <p:extLst>
      <p:ext uri="{BB962C8B-B14F-4D97-AF65-F5344CB8AC3E}">
        <p14:creationId xmlns:p14="http://schemas.microsoft.com/office/powerpoint/2010/main" val="27504907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Tx/>
              <a:buChar char="-"/>
            </a:pPr>
            <a:r>
              <a:rPr lang="en-CA" altLang="zh-CN" dirty="0"/>
              <a:t>The second detection approach: image based approach</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sz="1200" kern="1200" dirty="0">
                <a:solidFill>
                  <a:schemeClr val="tx1"/>
                </a:solidFill>
                <a:effectLst/>
                <a:latin typeface="+mn-lt"/>
                <a:ea typeface="+mn-ea"/>
                <a:cs typeface="+mn-cs"/>
              </a:rPr>
              <a:t>The general idea of this approach Convert audio file into melspectrograms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sz="1200" kern="1200" dirty="0">
                <a:solidFill>
                  <a:schemeClr val="tx1"/>
                </a:solidFill>
                <a:effectLst/>
                <a:latin typeface="+mn-lt"/>
                <a:ea typeface="+mn-ea"/>
                <a:cs typeface="+mn-cs"/>
              </a:rPr>
              <a:t>and input these graphic representation of audio files to deep-learning algorithms for classification</a:t>
            </a:r>
            <a:endParaRPr lang="en-CA" dirty="0">
              <a:effectLst/>
            </a:endParaRPr>
          </a:p>
          <a:p>
            <a:pPr marL="171450" indent="-171450">
              <a:buFontTx/>
              <a:buChar char="-"/>
            </a:pPr>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5</a:t>
            </a:fld>
            <a:endParaRPr lang="zh-CN" altLang="en-US"/>
          </a:p>
        </p:txBody>
      </p:sp>
    </p:spTree>
    <p:extLst>
      <p:ext uri="{BB962C8B-B14F-4D97-AF65-F5344CB8AC3E}">
        <p14:creationId xmlns:p14="http://schemas.microsoft.com/office/powerpoint/2010/main" val="36509997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Tx/>
              <a:buChar char="-"/>
            </a:pPr>
            <a:r>
              <a:rPr lang="en-CA" altLang="zh-CN" dirty="0"/>
              <a:t>The third detection approach focuses on the differences between </a:t>
            </a:r>
            <a:r>
              <a:rPr lang="en-CA" sz="1200" kern="1200" dirty="0">
                <a:solidFill>
                  <a:schemeClr val="tx1"/>
                </a:solidFill>
                <a:effectLst/>
                <a:latin typeface="+mn-lt"/>
                <a:ea typeface="+mn-ea"/>
                <a:cs typeface="+mn-cs"/>
              </a:rPr>
              <a:t>human-generated and machine-generated speech</a:t>
            </a:r>
            <a:r>
              <a:rPr lang="en-CA" dirty="0">
                <a:effectLst/>
              </a:rPr>
              <a:t> </a:t>
            </a:r>
            <a:endParaRPr lang="en-CA" sz="1200" kern="1200" dirty="0">
              <a:solidFill>
                <a:schemeClr val="tx1"/>
              </a:solidFill>
              <a:effectLst/>
              <a:latin typeface="+mn-lt"/>
              <a:ea typeface="+mn-ea"/>
              <a:cs typeface="+mn-cs"/>
            </a:endParaRPr>
          </a:p>
          <a:p>
            <a:pPr marL="171450" indent="-171450">
              <a:buFontTx/>
              <a:buChar char="-"/>
            </a:pPr>
            <a:r>
              <a:rPr lang="en-CA" sz="1200" kern="1200" dirty="0">
                <a:solidFill>
                  <a:schemeClr val="tx1"/>
                </a:solidFill>
                <a:effectLst/>
                <a:latin typeface="+mn-lt"/>
                <a:ea typeface="+mn-ea"/>
                <a:cs typeface="+mn-cs"/>
              </a:rPr>
              <a:t>Talk about Characteristics of human speech</a:t>
            </a:r>
          </a:p>
          <a:p>
            <a:pPr marL="171450" indent="-171450">
              <a:buFontTx/>
              <a:buChar char="-"/>
            </a:pPr>
            <a:r>
              <a:rPr lang="en-CA" sz="1200" kern="1200" dirty="0">
                <a:solidFill>
                  <a:schemeClr val="tx1"/>
                </a:solidFill>
                <a:effectLst/>
                <a:latin typeface="+mn-lt"/>
                <a:ea typeface="+mn-ea"/>
                <a:cs typeface="+mn-cs"/>
              </a:rPr>
              <a:t>Many features can be extracted from voiced and unvoiced speech: </a:t>
            </a:r>
          </a:p>
          <a:p>
            <a:pPr lvl="1"/>
            <a:r>
              <a:rPr lang="en-CA" sz="1200" kern="1200" dirty="0">
                <a:solidFill>
                  <a:schemeClr val="tx1"/>
                </a:solidFill>
                <a:effectLst/>
                <a:latin typeface="+mn-lt"/>
                <a:ea typeface="+mn-ea"/>
                <a:cs typeface="+mn-cs"/>
              </a:rPr>
              <a:t>Pitch : high/low of the sound</a:t>
            </a:r>
          </a:p>
          <a:p>
            <a:pPr lvl="1"/>
            <a:r>
              <a:rPr lang="en-CA" sz="1200" kern="1200" dirty="0">
                <a:solidFill>
                  <a:schemeClr val="tx1"/>
                </a:solidFill>
                <a:effectLst/>
                <a:latin typeface="+mn-lt"/>
                <a:ea typeface="+mn-ea"/>
                <a:cs typeface="+mn-cs"/>
              </a:rPr>
              <a:t>Formant: frequency range, reflects sound special quality</a:t>
            </a:r>
          </a:p>
          <a:p>
            <a:pPr lvl="1"/>
            <a:r>
              <a:rPr lang="en-CA" sz="1200" kern="1200" dirty="0">
                <a:solidFill>
                  <a:schemeClr val="tx1"/>
                </a:solidFill>
                <a:effectLst/>
                <a:latin typeface="+mn-lt"/>
                <a:ea typeface="+mn-ea"/>
                <a:cs typeface="+mn-cs"/>
              </a:rPr>
              <a:t>Jitter: slight unsteadiness in voice/sound</a:t>
            </a:r>
          </a:p>
          <a:p>
            <a:pPr lvl="1"/>
            <a:r>
              <a:rPr lang="en-CA" sz="1200" kern="1200" dirty="0">
                <a:solidFill>
                  <a:schemeClr val="tx1"/>
                </a:solidFill>
                <a:effectLst/>
                <a:latin typeface="+mn-lt"/>
                <a:ea typeface="+mn-ea"/>
                <a:cs typeface="+mn-cs"/>
              </a:rPr>
              <a:t>Zero crossing rate: the rate at which a signal changes from positive to zero to negative or from negative to zero to positive</a:t>
            </a:r>
          </a:p>
          <a:p>
            <a:pPr marL="171450" indent="-171450">
              <a:buFontTx/>
              <a:buChar char="-"/>
            </a:pPr>
            <a:r>
              <a:rPr lang="en-CA" sz="1200" kern="1200" dirty="0">
                <a:solidFill>
                  <a:schemeClr val="tx1"/>
                </a:solidFill>
                <a:effectLst/>
                <a:latin typeface="+mn-lt"/>
                <a:ea typeface="+mn-ea"/>
                <a:cs typeface="+mn-cs"/>
              </a:rPr>
              <a:t>Inhalation sounds are generally more natural and less affected by voluntary influences: breath sounds can be used as bio-</a:t>
            </a:r>
            <a:r>
              <a:rPr lang="en-CA" sz="1200" kern="1200" dirty="0" err="1">
                <a:solidFill>
                  <a:schemeClr val="tx1"/>
                </a:solidFill>
                <a:effectLst/>
                <a:latin typeface="+mn-lt"/>
                <a:ea typeface="+mn-ea"/>
                <a:cs typeface="+mn-cs"/>
              </a:rPr>
              <a:t>signitures</a:t>
            </a:r>
            <a:r>
              <a:rPr lang="en-CA" sz="1200" kern="1200" dirty="0">
                <a:solidFill>
                  <a:schemeClr val="tx1"/>
                </a:solidFill>
                <a:effectLst/>
                <a:latin typeface="+mn-lt"/>
                <a:ea typeface="+mn-ea"/>
                <a:cs typeface="+mn-cs"/>
              </a:rPr>
              <a:t> to identify speakers</a:t>
            </a:r>
            <a:r>
              <a:rPr lang="en-CA" dirty="0">
                <a:effectLst/>
              </a:rPr>
              <a:t> </a:t>
            </a:r>
          </a:p>
          <a:p>
            <a:pPr marL="171450" indent="-171450">
              <a:buFontTx/>
              <a:buChar char="-"/>
            </a:pPr>
            <a:r>
              <a:rPr lang="en-CA" altLang="zh-CN" dirty="0">
                <a:effectLst/>
              </a:rPr>
              <a:t>Idea of this approach is based on </a:t>
            </a:r>
            <a:r>
              <a:rPr lang="en-CA" sz="1200" kern="1200" dirty="0">
                <a:solidFill>
                  <a:schemeClr val="tx1"/>
                </a:solidFill>
                <a:effectLst/>
                <a:latin typeface="+mn-lt"/>
                <a:ea typeface="+mn-ea"/>
                <a:cs typeface="+mn-cs"/>
              </a:rPr>
              <a:t>Features that capture the fine-level inconsistencies and nuances of the speech production process could consistently exhibit differences between synthetic speech and genuine speech</a:t>
            </a:r>
            <a:r>
              <a:rPr lang="en-CA" dirty="0">
                <a:effectLst/>
              </a:rPr>
              <a:t> </a:t>
            </a:r>
          </a:p>
          <a:p>
            <a:pPr marL="171450" indent="-171450">
              <a:buFontTx/>
              <a:buChar char="-"/>
            </a:pPr>
            <a:r>
              <a:rPr lang="en-CA" sz="1200" kern="1200" dirty="0">
                <a:solidFill>
                  <a:schemeClr val="tx1"/>
                </a:solidFill>
                <a:effectLst/>
                <a:latin typeface="+mn-lt"/>
                <a:ea typeface="+mn-ea"/>
                <a:cs typeface="+mn-cs"/>
              </a:rPr>
              <a:t>Results show that </a:t>
            </a:r>
            <a:r>
              <a:rPr lang="en-CA" sz="1200" u="sng" kern="1200" dirty="0">
                <a:solidFill>
                  <a:schemeClr val="tx1"/>
                </a:solidFill>
                <a:effectLst/>
                <a:latin typeface="+mn-lt"/>
                <a:ea typeface="+mn-ea"/>
                <a:cs typeface="+mn-cs"/>
              </a:rPr>
              <a:t>spectral entropy of F0 sequence</a:t>
            </a:r>
            <a:r>
              <a:rPr lang="en-CA" sz="1200" kern="1200" dirty="0">
                <a:solidFill>
                  <a:schemeClr val="tx1"/>
                </a:solidFill>
                <a:effectLst/>
                <a:latin typeface="+mn-lt"/>
                <a:ea typeface="+mn-ea"/>
                <a:cs typeface="+mn-cs"/>
              </a:rPr>
              <a:t> is a good indicator that captures statistical difference between synthetic speech and natural speech across datasets</a:t>
            </a:r>
            <a:r>
              <a:rPr lang="en-CA" dirty="0">
                <a:effectLst/>
              </a:rPr>
              <a:t> </a:t>
            </a:r>
            <a:endParaRPr lang="en-CA" altLang="zh-CN" dirty="0">
              <a:effectLst/>
            </a:endParaRPr>
          </a:p>
          <a:p>
            <a:r>
              <a:rPr lang="en-CA" sz="1200" kern="1200" dirty="0">
                <a:solidFill>
                  <a:schemeClr val="tx1"/>
                </a:solidFill>
                <a:effectLst/>
                <a:latin typeface="+mn-lt"/>
                <a:ea typeface="+mn-ea"/>
                <a:cs typeface="+mn-cs"/>
              </a:rPr>
              <a:t>- Proposed global modulation feature model Used CNN as the base and input the </a:t>
            </a:r>
            <a:r>
              <a:rPr lang="en-CA" sz="1200" kern="1200" dirty="0" err="1">
                <a:solidFill>
                  <a:schemeClr val="tx1"/>
                </a:solidFill>
                <a:effectLst/>
                <a:latin typeface="+mn-lt"/>
                <a:ea typeface="+mn-ea"/>
                <a:cs typeface="+mn-cs"/>
              </a:rPr>
              <a:t>spectrol</a:t>
            </a:r>
            <a:r>
              <a:rPr lang="en-CA" sz="1200" kern="1200" dirty="0">
                <a:solidFill>
                  <a:schemeClr val="tx1"/>
                </a:solidFill>
                <a:effectLst/>
                <a:latin typeface="+mn-lt"/>
                <a:ea typeface="+mn-ea"/>
                <a:cs typeface="+mn-cs"/>
              </a:rPr>
              <a:t> entropy features for training the model</a:t>
            </a:r>
          </a:p>
          <a:p>
            <a:pPr marL="171450" indent="-171450">
              <a:buFontTx/>
              <a:buChar char="-"/>
            </a:pPr>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6</a:t>
            </a:fld>
            <a:endParaRPr lang="zh-CN" altLang="en-US"/>
          </a:p>
        </p:txBody>
      </p:sp>
    </p:spTree>
    <p:extLst>
      <p:ext uri="{BB962C8B-B14F-4D97-AF65-F5344CB8AC3E}">
        <p14:creationId xmlns:p14="http://schemas.microsoft.com/office/powerpoint/2010/main" val="32630092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Tx/>
              <a:buChar char="-"/>
            </a:pPr>
            <a:r>
              <a:rPr lang="en-CA" altLang="zh-CN" dirty="0"/>
              <a:t>Before get into the comparison of these approached</a:t>
            </a:r>
          </a:p>
          <a:p>
            <a:pPr lvl="0"/>
            <a:r>
              <a:rPr lang="en-CA" altLang="zh-CN" dirty="0"/>
              <a:t>ERR: </a:t>
            </a:r>
            <a:r>
              <a:rPr lang="en-CA" sz="1200" kern="1200" dirty="0">
                <a:solidFill>
                  <a:schemeClr val="tx1"/>
                </a:solidFill>
                <a:effectLst/>
                <a:latin typeface="+mn-lt"/>
                <a:ea typeface="+mn-ea"/>
                <a:cs typeface="+mn-cs"/>
              </a:rPr>
              <a:t>A statistic used to show biometric performance, typically when operating in the verification task. In general, the lower the equal error rate value, the higher the accuracy of the </a:t>
            </a:r>
            <a:r>
              <a:rPr lang="en-CA" sz="1200" u="sng" kern="1200" dirty="0">
                <a:solidFill>
                  <a:schemeClr val="tx1"/>
                </a:solidFill>
                <a:effectLst/>
                <a:latin typeface="+mn-lt"/>
                <a:ea typeface="+mn-ea"/>
                <a:cs typeface="+mn-cs"/>
                <a:hlinkClick r:id="rId3"/>
              </a:rPr>
              <a:t>biometric system</a:t>
            </a:r>
            <a:r>
              <a:rPr lang="en-CA" sz="1200" kern="1200" dirty="0">
                <a:solidFill>
                  <a:schemeClr val="tx1"/>
                </a:solidFill>
                <a:effectLst/>
                <a:latin typeface="+mn-lt"/>
                <a:ea typeface="+mn-ea"/>
                <a:cs typeface="+mn-cs"/>
              </a:rPr>
              <a:t>. </a:t>
            </a:r>
          </a:p>
          <a:p>
            <a:pPr lvl="0"/>
            <a:endParaRPr lang="en-CA"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200" kern="1200" dirty="0">
                <a:solidFill>
                  <a:schemeClr val="tx1"/>
                </a:solidFill>
                <a:effectLst/>
                <a:latin typeface="+mn-lt"/>
                <a:ea typeface="+mn-ea"/>
                <a:cs typeface="+mn-cs"/>
              </a:rPr>
              <a:t>Tandem detection cost function (t-DCF) </a:t>
            </a:r>
            <a:r>
              <a:rPr lang="en-CA" sz="1200" kern="1200" baseline="30000" dirty="0">
                <a:solidFill>
                  <a:schemeClr val="tx1"/>
                </a:solidFill>
                <a:effectLst/>
                <a:latin typeface="+mn-lt"/>
                <a:ea typeface="+mn-ea"/>
                <a:cs typeface="+mn-cs"/>
              </a:rPr>
              <a:t>[13] </a:t>
            </a:r>
            <a:r>
              <a:rPr lang="en-CA" sz="1200" kern="1200" dirty="0">
                <a:solidFill>
                  <a:schemeClr val="tx1"/>
                </a:solidFill>
                <a:effectLst/>
                <a:latin typeface="+mn-lt"/>
                <a:ea typeface="+mn-ea"/>
                <a:cs typeface="+mn-cs"/>
              </a:rPr>
              <a:t>: a Detection Cost Function for the Tandem Assessment of Spoofing Countermeasures and Automatic Speaker Verification </a:t>
            </a:r>
            <a:r>
              <a:rPr lang="en-CA" sz="1200" kern="1200" baseline="30000" dirty="0">
                <a:solidFill>
                  <a:schemeClr val="tx1"/>
                </a:solidFill>
                <a:effectLst/>
                <a:latin typeface="+mn-lt"/>
                <a:ea typeface="+mn-ea"/>
                <a:cs typeface="+mn-cs"/>
              </a:rPr>
              <a:t>[14]</a:t>
            </a:r>
            <a:endParaRPr lang="en-CA" sz="1200" kern="1200" dirty="0">
              <a:solidFill>
                <a:schemeClr val="tx1"/>
              </a:solidFill>
              <a:effectLst/>
              <a:latin typeface="+mn-lt"/>
              <a:ea typeface="+mn-ea"/>
              <a:cs typeface="+mn-cs"/>
            </a:endParaRPr>
          </a:p>
          <a:p>
            <a:pPr lvl="0"/>
            <a:r>
              <a:rPr lang="en-CA" sz="1200" kern="1200" dirty="0">
                <a:solidFill>
                  <a:schemeClr val="tx1"/>
                </a:solidFill>
                <a:effectLst/>
                <a:latin typeface="+mn-lt"/>
                <a:ea typeface="+mn-ea"/>
                <a:cs typeface="+mn-cs"/>
              </a:rPr>
              <a:t>Test accuracy : on data that did not use for training</a:t>
            </a:r>
          </a:p>
          <a:p>
            <a:pPr lvl="0"/>
            <a:endParaRPr lang="en-CA" sz="1200" kern="1200" dirty="0">
              <a:solidFill>
                <a:schemeClr val="tx1"/>
              </a:solidFill>
              <a:effectLst/>
              <a:latin typeface="+mn-lt"/>
              <a:ea typeface="+mn-ea"/>
              <a:cs typeface="+mn-cs"/>
            </a:endParaRPr>
          </a:p>
          <a:p>
            <a:pPr lvl="0"/>
            <a:r>
              <a:rPr lang="en-CA" sz="1200" kern="1200" dirty="0">
                <a:solidFill>
                  <a:schemeClr val="tx1"/>
                </a:solidFill>
                <a:effectLst/>
                <a:latin typeface="+mn-lt"/>
                <a:ea typeface="+mn-ea"/>
                <a:cs typeface="+mn-cs"/>
              </a:rPr>
              <a:t>Precision = TP/TP+FP </a:t>
            </a:r>
            <a:r>
              <a:rPr lang="en-CA" sz="1200" kern="1200" baseline="30000" dirty="0">
                <a:solidFill>
                  <a:schemeClr val="tx1"/>
                </a:solidFill>
                <a:effectLst/>
                <a:latin typeface="+mn-lt"/>
                <a:ea typeface="+mn-ea"/>
                <a:cs typeface="+mn-cs"/>
              </a:rPr>
              <a:t>[8]</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Based on Confusion matrix ( True/False) (Positive/Negative)</a:t>
            </a:r>
            <a:r>
              <a:rPr lang="en-CA" sz="1200" kern="1200" baseline="30000" dirty="0">
                <a:solidFill>
                  <a:schemeClr val="tx1"/>
                </a:solidFill>
                <a:effectLst/>
                <a:latin typeface="+mn-lt"/>
                <a:ea typeface="+mn-ea"/>
                <a:cs typeface="+mn-cs"/>
              </a:rPr>
              <a:t>[8]</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Measurement of ability to classify positive samples in the model</a:t>
            </a:r>
            <a:r>
              <a:rPr lang="en-CA" sz="1200" kern="1200" baseline="30000" dirty="0">
                <a:solidFill>
                  <a:schemeClr val="tx1"/>
                </a:solidFill>
                <a:effectLst/>
                <a:latin typeface="+mn-lt"/>
                <a:ea typeface="+mn-ea"/>
                <a:cs typeface="+mn-cs"/>
              </a:rPr>
              <a:t>[8]</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If the goal is to classify all as well as negative samples as positive</a:t>
            </a:r>
            <a:r>
              <a:rPr lang="en-CA" sz="1200" kern="1200" baseline="30000" dirty="0">
                <a:solidFill>
                  <a:schemeClr val="tx1"/>
                </a:solidFill>
                <a:effectLst/>
                <a:latin typeface="+mn-lt"/>
                <a:ea typeface="+mn-ea"/>
                <a:cs typeface="+mn-cs"/>
              </a:rPr>
              <a:t>[8]</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 </a:t>
            </a:r>
          </a:p>
          <a:p>
            <a:pPr lvl="0"/>
            <a:r>
              <a:rPr lang="en-CA" sz="1200" kern="1200" dirty="0">
                <a:solidFill>
                  <a:schemeClr val="tx1"/>
                </a:solidFill>
                <a:effectLst/>
                <a:latin typeface="+mn-lt"/>
                <a:ea typeface="+mn-ea"/>
                <a:cs typeface="+mn-cs"/>
              </a:rPr>
              <a:t>Recall = TP/TP+FN</a:t>
            </a:r>
            <a:r>
              <a:rPr lang="en-CA" sz="1200" kern="1200" baseline="30000" dirty="0">
                <a:solidFill>
                  <a:schemeClr val="tx1"/>
                </a:solidFill>
                <a:effectLst/>
                <a:latin typeface="+mn-lt"/>
                <a:ea typeface="+mn-ea"/>
                <a:cs typeface="+mn-cs"/>
              </a:rPr>
              <a:t>[8]</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Measurement of how many positive samples were correctly classified by model</a:t>
            </a:r>
            <a:r>
              <a:rPr lang="en-CA" sz="1200" kern="1200" baseline="30000" dirty="0">
                <a:solidFill>
                  <a:schemeClr val="tx1"/>
                </a:solidFill>
                <a:effectLst/>
                <a:latin typeface="+mn-lt"/>
                <a:ea typeface="+mn-ea"/>
                <a:cs typeface="+mn-cs"/>
              </a:rPr>
              <a:t>[8]</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If goal is to detect only all positive samples</a:t>
            </a:r>
            <a:r>
              <a:rPr lang="en-CA" sz="1200" kern="1200" baseline="30000" dirty="0">
                <a:solidFill>
                  <a:schemeClr val="tx1"/>
                </a:solidFill>
                <a:effectLst/>
                <a:latin typeface="+mn-lt"/>
                <a:ea typeface="+mn-ea"/>
                <a:cs typeface="+mn-cs"/>
              </a:rPr>
              <a:t>[8]</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 </a:t>
            </a:r>
          </a:p>
          <a:p>
            <a:pPr lvl="0"/>
            <a:r>
              <a:rPr lang="en-CA" sz="1200" kern="1200" dirty="0">
                <a:solidFill>
                  <a:schemeClr val="tx1"/>
                </a:solidFill>
                <a:effectLst/>
                <a:latin typeface="+mn-lt"/>
                <a:ea typeface="+mn-ea"/>
                <a:cs typeface="+mn-cs"/>
              </a:rPr>
              <a:t>F-score</a:t>
            </a:r>
          </a:p>
          <a:p>
            <a:r>
              <a:rPr lang="en-CA" sz="1200" kern="1200" dirty="0">
                <a:solidFill>
                  <a:schemeClr val="tx1"/>
                </a:solidFill>
                <a:effectLst/>
                <a:latin typeface="+mn-lt"/>
                <a:ea typeface="+mn-ea"/>
                <a:cs typeface="+mn-cs"/>
              </a:rPr>
              <a:t>Measure of model’s accuracy on a dataset</a:t>
            </a:r>
            <a:r>
              <a:rPr lang="en-CA" sz="1200" kern="1200" baseline="30000" dirty="0">
                <a:solidFill>
                  <a:schemeClr val="tx1"/>
                </a:solidFill>
                <a:effectLst/>
                <a:latin typeface="+mn-lt"/>
                <a:ea typeface="+mn-ea"/>
                <a:cs typeface="+mn-cs"/>
              </a:rPr>
              <a:t>[9]</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Used to evaluate binary classification systems (positive/negative)</a:t>
            </a:r>
            <a:r>
              <a:rPr lang="en-CA" sz="1200" kern="1200" baseline="30000" dirty="0">
                <a:solidFill>
                  <a:schemeClr val="tx1"/>
                </a:solidFill>
                <a:effectLst/>
                <a:latin typeface="+mn-lt"/>
                <a:ea typeface="+mn-ea"/>
                <a:cs typeface="+mn-cs"/>
              </a:rPr>
              <a:t>[9]</a:t>
            </a:r>
            <a:endParaRPr lang="en-CA" sz="1200" kern="1200" dirty="0">
              <a:solidFill>
                <a:schemeClr val="tx1"/>
              </a:solidFill>
              <a:effectLst/>
              <a:latin typeface="+mn-lt"/>
              <a:ea typeface="+mn-ea"/>
              <a:cs typeface="+mn-cs"/>
            </a:endParaRPr>
          </a:p>
          <a:p>
            <a:r>
              <a:rPr lang="en-CA" sz="1200" kern="1200" dirty="0">
                <a:solidFill>
                  <a:schemeClr val="tx1"/>
                </a:solidFill>
                <a:effectLst/>
                <a:latin typeface="+mn-lt"/>
                <a:ea typeface="+mn-ea"/>
                <a:cs typeface="+mn-cs"/>
              </a:rPr>
              <a:t>A perfect model has an F-score of 1</a:t>
            </a:r>
            <a:r>
              <a:rPr lang="en-CA" sz="1200" kern="1200" baseline="30000" dirty="0">
                <a:solidFill>
                  <a:schemeClr val="tx1"/>
                </a:solidFill>
                <a:effectLst/>
                <a:latin typeface="+mn-lt"/>
                <a:ea typeface="+mn-ea"/>
                <a:cs typeface="+mn-cs"/>
              </a:rPr>
              <a:t>[9]</a:t>
            </a:r>
            <a:endParaRPr lang="en-CA" sz="1200" kern="1200" dirty="0">
              <a:solidFill>
                <a:schemeClr val="tx1"/>
              </a:solidFill>
              <a:effectLst/>
              <a:latin typeface="+mn-lt"/>
              <a:ea typeface="+mn-ea"/>
              <a:cs typeface="+mn-cs"/>
            </a:endParaRPr>
          </a:p>
          <a:p>
            <a:pPr lvl="0"/>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7</a:t>
            </a:fld>
            <a:endParaRPr lang="zh-CN" altLang="en-US"/>
          </a:p>
        </p:txBody>
      </p:sp>
    </p:spTree>
    <p:extLst>
      <p:ext uri="{BB962C8B-B14F-4D97-AF65-F5344CB8AC3E}">
        <p14:creationId xmlns:p14="http://schemas.microsoft.com/office/powerpoint/2010/main" val="2699275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CA" altLang="zh-CN" dirty="0"/>
              <a:t>The more detailed evaluation of each approach can be found in associated papers</a:t>
            </a:r>
          </a:p>
          <a:p>
            <a:r>
              <a:rPr lang="en-CA" altLang="zh-CN" dirty="0"/>
              <a:t>The most direct measurement: test accuracy</a:t>
            </a:r>
          </a:p>
          <a:p>
            <a:endParaRPr lang="en-CA" altLang="zh-CN" dirty="0"/>
          </a:p>
          <a:p>
            <a:r>
              <a:rPr lang="en-CA" sz="1200" kern="1200" dirty="0">
                <a:solidFill>
                  <a:schemeClr val="tx1"/>
                </a:solidFill>
                <a:effectLst/>
                <a:latin typeface="+mn-lt"/>
                <a:ea typeface="+mn-ea"/>
                <a:cs typeface="+mn-cs"/>
              </a:rPr>
              <a:t>Detection and Classification serves as the first step.</a:t>
            </a:r>
          </a:p>
          <a:p>
            <a:r>
              <a:rPr lang="en-CA" sz="1200" kern="1200" dirty="0">
                <a:solidFill>
                  <a:schemeClr val="tx1"/>
                </a:solidFill>
                <a:effectLst/>
                <a:latin typeface="+mn-lt"/>
                <a:ea typeface="+mn-ea"/>
                <a:cs typeface="+mn-cs"/>
              </a:rPr>
              <a:t>Then we can perform content labelling</a:t>
            </a:r>
          </a:p>
          <a:p>
            <a:pPr lvl="0"/>
            <a:r>
              <a:rPr lang="en-CA" sz="1200" kern="1200" dirty="0">
                <a:solidFill>
                  <a:schemeClr val="tx1"/>
                </a:solidFill>
                <a:effectLst/>
                <a:latin typeface="+mn-lt"/>
                <a:ea typeface="+mn-ea"/>
                <a:cs typeface="+mn-cs"/>
              </a:rPr>
              <a:t>Items that are classified as Deepfake should be labeled with Deepfake or other information. It should be clear to the viewer that the content has been significantly modified or not</a:t>
            </a:r>
          </a:p>
          <a:p>
            <a:pPr lvl="0"/>
            <a:r>
              <a:rPr lang="en-CA" sz="1200" kern="1200" dirty="0">
                <a:solidFill>
                  <a:schemeClr val="tx1"/>
                </a:solidFill>
                <a:effectLst/>
                <a:latin typeface="+mn-lt"/>
                <a:ea typeface="+mn-ea"/>
                <a:cs typeface="+mn-cs"/>
              </a:rPr>
              <a:t>Items that has no trusted source or has not been tested should also be labelled clear, that the content is not known whether trusty or not. So the viewers are being remined to be more careful with the information received</a:t>
            </a:r>
          </a:p>
          <a:p>
            <a:pPr lvl="0"/>
            <a:r>
              <a:rPr lang="en-CA" sz="1200" kern="1200" dirty="0">
                <a:solidFill>
                  <a:schemeClr val="tx1"/>
                </a:solidFill>
                <a:effectLst/>
                <a:latin typeface="+mn-lt"/>
                <a:ea typeface="+mn-ea"/>
                <a:cs typeface="+mn-cs"/>
              </a:rPr>
              <a:t>Item that passed the classification detection model can be labeled as trusty.</a:t>
            </a:r>
          </a:p>
          <a:p>
            <a:endParaRPr lang="en-CA" altLang="zh-CN" dirty="0"/>
          </a:p>
          <a:p>
            <a:r>
              <a:rPr lang="en-CA" altLang="zh-CN" dirty="0"/>
              <a:t>This wraps up the section of detection methods</a:t>
            </a:r>
            <a:endParaRPr lang="zh-CN" altLang="en-US"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8</a:t>
            </a:fld>
            <a:endParaRPr lang="zh-CN" altLang="en-US"/>
          </a:p>
        </p:txBody>
      </p:sp>
    </p:spTree>
    <p:extLst>
      <p:ext uri="{BB962C8B-B14F-4D97-AF65-F5344CB8AC3E}">
        <p14:creationId xmlns:p14="http://schemas.microsoft.com/office/powerpoint/2010/main" val="21469133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altLang="zh-CN" dirty="0"/>
              <a:t>The next perspective is reaction, </a:t>
            </a:r>
            <a:r>
              <a:rPr lang="en-US" altLang="zh-CN" sz="1200" dirty="0">
                <a:solidFill>
                  <a:prstClr val="black">
                    <a:lumMod val="75000"/>
                    <a:lumOff val="25000"/>
                  </a:prstClr>
                </a:solidFill>
                <a:latin typeface="Century Gothic" panose="020B0502020202020204" pitchFamily="34" charset="0"/>
                <a:ea typeface="+mn-ea"/>
              </a:rPr>
              <a:t>How to raise individual’s awareness in aspects like to be more careful with information leaks and audio information encountered</a:t>
            </a:r>
            <a:endParaRPr lang="en-US" altLang="zh-CN" sz="1200" dirty="0">
              <a:solidFill>
                <a:schemeClr val="accent1"/>
              </a:solidFill>
              <a:latin typeface="微软雅黑" panose="020B0503020204020204" pitchFamily="34" charset="-122"/>
              <a:ea typeface="微软雅黑" panose="020B0503020204020204" pitchFamily="34" charset="-122"/>
            </a:endParaRPr>
          </a:p>
          <a:p>
            <a:pPr marL="171450" indent="-171450">
              <a:buFontTx/>
              <a:buChar char="-"/>
            </a:pPr>
            <a:r>
              <a:rPr lang="en-CA" altLang="zh-CN" dirty="0"/>
              <a:t>The organization/company level</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sz="1200" kern="1200" dirty="0">
                <a:solidFill>
                  <a:schemeClr val="tx1"/>
                </a:solidFill>
                <a:effectLst/>
                <a:latin typeface="+mn-lt"/>
                <a:ea typeface="+mn-ea"/>
                <a:cs typeface="+mn-cs"/>
              </a:rPr>
              <a:t>In order to access personal data for stealing private audio data of individuals, attackers sometimes infiltrates the organization/company/account by having the user click on malicious link (email, social media direct message, text message)</a:t>
            </a:r>
            <a:r>
              <a:rPr lang="en-CA" sz="1200" kern="1200" baseline="30000" dirty="0">
                <a:solidFill>
                  <a:schemeClr val="tx1"/>
                </a:solidFill>
                <a:effectLst/>
                <a:latin typeface="+mn-lt"/>
                <a:ea typeface="+mn-ea"/>
                <a:cs typeface="+mn-cs"/>
              </a:rPr>
              <a:t>[2.</a:t>
            </a:r>
          </a:p>
          <a:p>
            <a:pPr marL="171450" marR="0" lvl="0" indent="-171450" algn="l" defTabSz="914400" rtl="0" eaLnBrk="1" fontAlgn="auto" latinLnBrk="0" hangingPunct="1">
              <a:lnSpc>
                <a:spcPct val="100000"/>
              </a:lnSpc>
              <a:spcBef>
                <a:spcPts val="0"/>
              </a:spcBef>
              <a:spcAft>
                <a:spcPts val="0"/>
              </a:spcAft>
              <a:buClrTx/>
              <a:buSzTx/>
              <a:buFontTx/>
              <a:buChar char="-"/>
              <a:tabLst/>
              <a:defRPr/>
            </a:pPr>
            <a:endParaRPr lang="en-CA" altLang="zh-CN"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altLang="zh-CN" dirty="0"/>
              <a:t>The organization should </a:t>
            </a:r>
            <a:r>
              <a:rPr lang="en-CA" sz="1200" kern="1200" dirty="0">
                <a:solidFill>
                  <a:schemeClr val="tx1"/>
                </a:solidFill>
                <a:effectLst/>
                <a:latin typeface="+mn-lt"/>
                <a:ea typeface="+mn-ea"/>
                <a:cs typeface="+mn-cs"/>
              </a:rPr>
              <a:t>Educate employees for the verification procedure</a:t>
            </a:r>
            <a:r>
              <a:rPr lang="en-CA" sz="1200" kern="1200" baseline="30000" dirty="0">
                <a:solidFill>
                  <a:schemeClr val="tx1"/>
                </a:solidFill>
                <a:effectLst/>
                <a:latin typeface="+mn-lt"/>
                <a:ea typeface="+mn-ea"/>
                <a:cs typeface="+mn-cs"/>
              </a:rPr>
              <a:t>[1]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CA" sz="1200" kern="1200" dirty="0">
                <a:solidFill>
                  <a:schemeClr val="tx1"/>
                </a:solidFill>
                <a:effectLst/>
                <a:latin typeface="+mn-lt"/>
                <a:ea typeface="+mn-ea"/>
                <a:cs typeface="+mn-cs"/>
              </a:rPr>
              <a:t>Engineers can develop and implement security training program</a:t>
            </a:r>
            <a:r>
              <a:rPr lang="en-CA" sz="1200" kern="1200" baseline="30000" dirty="0">
                <a:solidFill>
                  <a:schemeClr val="tx1"/>
                </a:solidFill>
                <a:effectLst/>
                <a:latin typeface="+mn-lt"/>
                <a:ea typeface="+mn-ea"/>
                <a:cs typeface="+mn-cs"/>
              </a:rPr>
              <a:t>[2,6]</a:t>
            </a:r>
            <a:endParaRPr lang="en-CA" sz="1200" kern="1200" dirty="0">
              <a:solidFill>
                <a:schemeClr val="tx1"/>
              </a:solidFill>
              <a:effectLst/>
              <a:latin typeface="+mn-lt"/>
              <a:ea typeface="+mn-ea"/>
              <a:cs typeface="+mn-cs"/>
            </a:endParaRPr>
          </a:p>
          <a:p>
            <a:pPr lvl="0"/>
            <a:r>
              <a:rPr lang="en-CA" sz="1200" kern="1200" dirty="0">
                <a:solidFill>
                  <a:schemeClr val="tx1"/>
                </a:solidFill>
                <a:effectLst/>
                <a:latin typeface="+mn-lt"/>
                <a:ea typeface="+mn-ea"/>
                <a:cs typeface="+mn-cs"/>
              </a:rPr>
              <a:t>Train employees to properly answer, identify and react to suspicious calls</a:t>
            </a:r>
            <a:r>
              <a:rPr lang="en-CA" sz="1200" kern="1200" baseline="30000" dirty="0">
                <a:solidFill>
                  <a:schemeClr val="tx1"/>
                </a:solidFill>
                <a:effectLst/>
                <a:latin typeface="+mn-lt"/>
                <a:ea typeface="+mn-ea"/>
                <a:cs typeface="+mn-cs"/>
              </a:rPr>
              <a:t>[2],</a:t>
            </a:r>
            <a:r>
              <a:rPr lang="en-CA" sz="1200" kern="1200" dirty="0">
                <a:solidFill>
                  <a:schemeClr val="tx1"/>
                </a:solidFill>
                <a:effectLst/>
                <a:latin typeface="+mn-lt"/>
                <a:ea typeface="+mn-ea"/>
                <a:cs typeface="+mn-cs"/>
              </a:rPr>
              <a:t> Practice for verification when recognize someone’s voice or face</a:t>
            </a:r>
            <a:endParaRPr lang="en-CA" sz="1200" kern="1200" baseline="30000" dirty="0">
              <a:solidFill>
                <a:schemeClr val="tx1"/>
              </a:solidFill>
              <a:effectLst/>
              <a:latin typeface="+mn-lt"/>
              <a:ea typeface="+mn-ea"/>
              <a:cs typeface="+mn-cs"/>
            </a:endParaRPr>
          </a:p>
          <a:p>
            <a:pPr lvl="0"/>
            <a:endParaRPr lang="en-CA" sz="1200" kern="1200" dirty="0">
              <a:solidFill>
                <a:schemeClr val="tx1"/>
              </a:solidFill>
              <a:effectLst/>
              <a:latin typeface="+mn-lt"/>
              <a:ea typeface="+mn-ea"/>
              <a:cs typeface="+mn-cs"/>
            </a:endParaRPr>
          </a:p>
          <a:p>
            <a:pPr lvl="0"/>
            <a:r>
              <a:rPr lang="en-CA" sz="1200" kern="1200" dirty="0">
                <a:solidFill>
                  <a:schemeClr val="tx1"/>
                </a:solidFill>
                <a:effectLst/>
                <a:latin typeface="+mn-lt"/>
                <a:ea typeface="+mn-ea"/>
                <a:cs typeface="+mn-cs"/>
              </a:rPr>
              <a:t>The security training should include identifying modern tactics like deepfakes and mobile phishing – especially while people work remotely. Since they can’t walk down the hall to validate communication from a co-worker, to encourage employees to reach out over different channels.</a:t>
            </a:r>
            <a:r>
              <a:rPr lang="en-CA" sz="1200" kern="1200" baseline="30000" dirty="0">
                <a:solidFill>
                  <a:schemeClr val="tx1"/>
                </a:solidFill>
                <a:effectLst/>
                <a:latin typeface="+mn-lt"/>
                <a:ea typeface="+mn-ea"/>
                <a:cs typeface="+mn-cs"/>
              </a:rPr>
              <a:t>[6]</a:t>
            </a:r>
          </a:p>
          <a:p>
            <a:pPr lvl="0"/>
            <a:r>
              <a:rPr lang="en-CA" sz="1200" kern="1200" dirty="0">
                <a:solidFill>
                  <a:schemeClr val="tx1"/>
                </a:solidFill>
                <a:effectLst/>
                <a:latin typeface="+mn-lt"/>
                <a:ea typeface="+mn-ea"/>
                <a:cs typeface="+mn-cs"/>
              </a:rPr>
              <a:t>Such </a:t>
            </a:r>
            <a:r>
              <a:rPr lang="en-CA" sz="1200" kern="1200" dirty="0" err="1">
                <a:solidFill>
                  <a:schemeClr val="tx1"/>
                </a:solidFill>
                <a:effectLst/>
                <a:latin typeface="+mn-lt"/>
                <a:ea typeface="+mn-ea"/>
                <a:cs typeface="+mn-cs"/>
              </a:rPr>
              <a:t>assending</a:t>
            </a:r>
            <a:r>
              <a:rPr lang="en-CA" sz="1200" kern="1200" dirty="0">
                <a:solidFill>
                  <a:schemeClr val="tx1"/>
                </a:solidFill>
                <a:effectLst/>
                <a:latin typeface="+mn-lt"/>
                <a:ea typeface="+mn-ea"/>
                <a:cs typeface="+mn-cs"/>
              </a:rPr>
              <a:t> a message through a collaboration system to verify that an unusual phone call was legitimate or not</a:t>
            </a:r>
            <a:r>
              <a:rPr lang="en-CA" sz="1200" kern="1200" baseline="30000" dirty="0">
                <a:solidFill>
                  <a:schemeClr val="tx1"/>
                </a:solidFill>
                <a:effectLst/>
                <a:latin typeface="+mn-lt"/>
                <a:ea typeface="+mn-ea"/>
                <a:cs typeface="+mn-cs"/>
              </a:rPr>
              <a:t>[6]</a:t>
            </a:r>
            <a:endParaRPr lang="en-CA" sz="1200" kern="1200" dirty="0">
              <a:solidFill>
                <a:schemeClr val="tx1"/>
              </a:solidFill>
              <a:effectLst/>
              <a:latin typeface="+mn-lt"/>
              <a:ea typeface="+mn-ea"/>
              <a:cs typeface="+mn-cs"/>
            </a:endParaRPr>
          </a:p>
          <a:p>
            <a:pPr marL="171450" indent="-171450">
              <a:buFontTx/>
              <a:buChar char="-"/>
            </a:pPr>
            <a:endParaRPr lang="en-CA" altLang="zh-CN" dirty="0"/>
          </a:p>
        </p:txBody>
      </p:sp>
      <p:sp>
        <p:nvSpPr>
          <p:cNvPr id="4" name="灯片编号占位符 3"/>
          <p:cNvSpPr>
            <a:spLocks noGrp="1"/>
          </p:cNvSpPr>
          <p:nvPr>
            <p:ph type="sldNum" sz="quarter" idx="5"/>
          </p:nvPr>
        </p:nvSpPr>
        <p:spPr/>
        <p:txBody>
          <a:bodyPr/>
          <a:lstStyle/>
          <a:p>
            <a:fld id="{AA2864FD-C858-4B69-B744-F086F388BE5A}" type="slidenum">
              <a:rPr lang="zh-CN" altLang="en-US" smtClean="0"/>
              <a:t>9</a:t>
            </a:fld>
            <a:endParaRPr lang="zh-CN" altLang="en-US"/>
          </a:p>
        </p:txBody>
      </p:sp>
    </p:spTree>
    <p:extLst>
      <p:ext uri="{BB962C8B-B14F-4D97-AF65-F5344CB8AC3E}">
        <p14:creationId xmlns:p14="http://schemas.microsoft.com/office/powerpoint/2010/main" val="40822398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60EA64-D806-43AC-9DF2-F8C432F32B4C}" type="datetimeFigureOut">
              <a:rPr lang="en-US" smtClean="0"/>
              <a:t>8/18/22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8AF668F-848C-4CC0-8143-F2E483CC7783}" type="slidenum">
              <a:rPr lang="zh-CN" altLang="en-US" smtClean="0"/>
              <a:t>‹#›</a:t>
            </a:fld>
            <a:endParaRPr lang="zh-CN" altLang="en-US"/>
          </a:p>
        </p:txBody>
      </p:sp>
    </p:spTree>
    <p:extLst>
      <p:ext uri="{BB962C8B-B14F-4D97-AF65-F5344CB8AC3E}">
        <p14:creationId xmlns:p14="http://schemas.microsoft.com/office/powerpoint/2010/main" val="3106809216"/>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smtClean="0"/>
              <a:t>8/18/22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8AF668F-848C-4CC0-8143-F2E483CC7783}" type="slidenum">
              <a:rPr lang="zh-CN" altLang="en-US" smtClean="0"/>
              <a:t>‹#›</a:t>
            </a:fld>
            <a:endParaRPr lang="zh-CN" altLang="en-US"/>
          </a:p>
        </p:txBody>
      </p:sp>
    </p:spTree>
    <p:extLst>
      <p:ext uri="{BB962C8B-B14F-4D97-AF65-F5344CB8AC3E}">
        <p14:creationId xmlns:p14="http://schemas.microsoft.com/office/powerpoint/2010/main" val="425897690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smtClean="0"/>
              <a:t>8/18/22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8AF668F-848C-4CC0-8143-F2E483CC7783}" type="slidenum">
              <a:rPr lang="zh-CN" altLang="en-US" smtClean="0"/>
              <a:t>‹#›</a:t>
            </a:fld>
            <a:endParaRPr lang="zh-CN" altLang="en-US"/>
          </a:p>
        </p:txBody>
      </p:sp>
    </p:spTree>
    <p:extLst>
      <p:ext uri="{BB962C8B-B14F-4D97-AF65-F5344CB8AC3E}">
        <p14:creationId xmlns:p14="http://schemas.microsoft.com/office/powerpoint/2010/main" val="1989612728"/>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62784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a:xfrm>
            <a:off x="609600" y="6356351"/>
            <a:ext cx="2844800" cy="365125"/>
          </a:xfrm>
          <a:prstGeom prst="rect">
            <a:avLst/>
          </a:prstGeom>
        </p:spPr>
        <p:txBody>
          <a:bodyPr/>
          <a:lstStyle/>
          <a:p>
            <a:fld id="{8608DBF6-9606-4C3B-8D1C-B722404D294E}" type="datetimeFigureOut">
              <a:rPr lang="zh-CN" altLang="en-US" smtClean="0">
                <a:solidFill>
                  <a:srgbClr val="333333">
                    <a:tint val="75000"/>
                  </a:srgbClr>
                </a:solidFill>
              </a:rPr>
              <a:pPr/>
              <a:t>2022/8/18</a:t>
            </a:fld>
            <a:endParaRPr lang="zh-CN" altLang="en-US">
              <a:solidFill>
                <a:srgbClr val="333333">
                  <a:tint val="75000"/>
                </a:srgbClr>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srgbClr val="333333">
                  <a:tint val="75000"/>
                </a:srgbClr>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D3E55509-7291-4998-9030-B29F9740B495}" type="slidenum">
              <a:rPr lang="zh-CN" altLang="en-US" smtClean="0">
                <a:solidFill>
                  <a:srgbClr val="333333">
                    <a:tint val="75000"/>
                  </a:srgbClr>
                </a:solidFill>
              </a:rPr>
              <a:pPr/>
              <a:t>‹#›</a:t>
            </a:fld>
            <a:endParaRPr lang="zh-CN" altLang="en-US">
              <a:solidFill>
                <a:srgbClr val="333333">
                  <a:tint val="75000"/>
                </a:srgbClr>
              </a:solidFill>
            </a:endParaRPr>
          </a:p>
        </p:txBody>
      </p:sp>
    </p:spTree>
    <p:extLst>
      <p:ext uri="{BB962C8B-B14F-4D97-AF65-F5344CB8AC3E}">
        <p14:creationId xmlns:p14="http://schemas.microsoft.com/office/powerpoint/2010/main" val="797557607"/>
      </p:ext>
    </p:extLst>
  </p:cSld>
  <p:clrMapOvr>
    <a:masterClrMapping/>
  </p:clrMapOvr>
  <mc:AlternateContent xmlns:mc="http://schemas.openxmlformats.org/markup-compatibility/2006" xmlns:p14="http://schemas.microsoft.com/office/powerpoint/2010/main">
    <mc:Choice Requires="p14">
      <p:transition spd="slow" p14:dur="2000" advTm="3000">
        <p:random/>
      </p:transition>
    </mc:Choice>
    <mc:Fallback xmlns="">
      <p:transition spd="slow" advTm="300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70A7B3-6521-4DCA-87E5-044747A908C1}" type="datetimeFigureOut">
              <a:rPr lang="en-US" smtClean="0"/>
              <a:t>8/18/22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8AF668F-848C-4CC0-8143-F2E483CC7783}" type="slidenum">
              <a:rPr lang="zh-CN" altLang="en-US" smtClean="0"/>
              <a:t>‹#›</a:t>
            </a:fld>
            <a:endParaRPr lang="zh-CN" altLang="en-US"/>
          </a:p>
        </p:txBody>
      </p:sp>
    </p:spTree>
    <p:extLst>
      <p:ext uri="{BB962C8B-B14F-4D97-AF65-F5344CB8AC3E}">
        <p14:creationId xmlns:p14="http://schemas.microsoft.com/office/powerpoint/2010/main" val="20217667"/>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60EA64-D806-43AC-9DF2-F8C432F32B4C}" type="datetimeFigureOut">
              <a:rPr lang="en-US" smtClean="0"/>
              <a:t>8/18/22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8AF668F-848C-4CC0-8143-F2E483CC7783}" type="slidenum">
              <a:rPr lang="zh-CN" altLang="en-US" smtClean="0"/>
              <a:t>‹#›</a:t>
            </a:fld>
            <a:endParaRPr lang="zh-CN" altLang="en-US"/>
          </a:p>
        </p:txBody>
      </p:sp>
    </p:spTree>
    <p:extLst>
      <p:ext uri="{BB962C8B-B14F-4D97-AF65-F5344CB8AC3E}">
        <p14:creationId xmlns:p14="http://schemas.microsoft.com/office/powerpoint/2010/main" val="2713519995"/>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134690-1557-4C89-A502-4959FE7FAD70}" type="datetimeFigureOut">
              <a:rPr lang="en-US" smtClean="0"/>
              <a:t>8/18/22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8AF668F-848C-4CC0-8143-F2E483CC7783}" type="slidenum">
              <a:rPr lang="zh-CN" altLang="en-US" smtClean="0"/>
              <a:t>‹#›</a:t>
            </a:fld>
            <a:endParaRPr lang="zh-CN" altLang="en-US"/>
          </a:p>
        </p:txBody>
      </p:sp>
    </p:spTree>
    <p:extLst>
      <p:ext uri="{BB962C8B-B14F-4D97-AF65-F5344CB8AC3E}">
        <p14:creationId xmlns:p14="http://schemas.microsoft.com/office/powerpoint/2010/main" val="2126145660"/>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smtClean="0"/>
              <a:t>8/18/22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8AF668F-848C-4CC0-8143-F2E483CC7783}" type="slidenum">
              <a:rPr lang="zh-CN" altLang="en-US" smtClean="0"/>
              <a:t>‹#›</a:t>
            </a:fld>
            <a:endParaRPr lang="zh-CN" altLang="en-US"/>
          </a:p>
        </p:txBody>
      </p:sp>
    </p:spTree>
    <p:extLst>
      <p:ext uri="{BB962C8B-B14F-4D97-AF65-F5344CB8AC3E}">
        <p14:creationId xmlns:p14="http://schemas.microsoft.com/office/powerpoint/2010/main" val="176844808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smtClean="0"/>
              <a:t>8/18/22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8AF668F-848C-4CC0-8143-F2E483CC7783}" type="slidenum">
              <a:rPr lang="zh-CN" altLang="en-US" smtClean="0"/>
              <a:t>‹#›</a:t>
            </a:fld>
            <a:endParaRPr lang="zh-CN" altLang="en-US"/>
          </a:p>
        </p:txBody>
      </p:sp>
    </p:spTree>
    <p:extLst>
      <p:ext uri="{BB962C8B-B14F-4D97-AF65-F5344CB8AC3E}">
        <p14:creationId xmlns:p14="http://schemas.microsoft.com/office/powerpoint/2010/main" val="1539926277"/>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smtClean="0"/>
              <a:t>8/18/22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8AF668F-848C-4CC0-8143-F2E483CC7783}" type="slidenum">
              <a:rPr lang="zh-CN" altLang="en-US" smtClean="0"/>
              <a:t>‹#›</a:t>
            </a:fld>
            <a:endParaRPr lang="zh-CN" altLang="en-US"/>
          </a:p>
        </p:txBody>
      </p:sp>
    </p:spTree>
    <p:extLst>
      <p:ext uri="{BB962C8B-B14F-4D97-AF65-F5344CB8AC3E}">
        <p14:creationId xmlns:p14="http://schemas.microsoft.com/office/powerpoint/2010/main" val="2161656217"/>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1BE4249-C0D0-4B06-8692-E8BB871AF643}" type="datetimeFigureOut">
              <a:rPr lang="en-US" smtClean="0"/>
              <a:t>8/18/22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8AF668F-848C-4CC0-8143-F2E483CC7783}" type="slidenum">
              <a:rPr lang="zh-CN" altLang="en-US" smtClean="0"/>
              <a:t>‹#›</a:t>
            </a:fld>
            <a:endParaRPr lang="zh-CN" altLang="en-US"/>
          </a:p>
        </p:txBody>
      </p:sp>
    </p:spTree>
    <p:extLst>
      <p:ext uri="{BB962C8B-B14F-4D97-AF65-F5344CB8AC3E}">
        <p14:creationId xmlns:p14="http://schemas.microsoft.com/office/powerpoint/2010/main" val="1859596039"/>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42B0DB6-F5C7-45FB-8CF3-31B45F9C2DAC}" type="datetimeFigureOut">
              <a:rPr lang="en-US" smtClean="0"/>
              <a:t>8/18/22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8AF668F-848C-4CC0-8143-F2E483CC7783}" type="slidenum">
              <a:rPr lang="zh-CN" altLang="en-US" smtClean="0"/>
              <a:t>‹#›</a:t>
            </a:fld>
            <a:endParaRPr lang="zh-CN" altLang="en-US"/>
          </a:p>
        </p:txBody>
      </p:sp>
    </p:spTree>
    <p:extLst>
      <p:ext uri="{BB962C8B-B14F-4D97-AF65-F5344CB8AC3E}">
        <p14:creationId xmlns:p14="http://schemas.microsoft.com/office/powerpoint/2010/main" val="4127807226"/>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60EA64-D806-43AC-9DF2-F8C432F32B4C}" type="datetimeFigureOut">
              <a:rPr lang="en-US" smtClean="0"/>
              <a:t>8/18/22</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AF668F-848C-4CC0-8143-F2E483CC7783}" type="slidenum">
              <a:rPr lang="zh-CN" altLang="en-US" smtClean="0"/>
              <a:t>‹#›</a:t>
            </a:fld>
            <a:endParaRPr lang="zh-CN" altLang="en-US"/>
          </a:p>
        </p:txBody>
      </p:sp>
      <p:sp>
        <p:nvSpPr>
          <p:cNvPr id="7" name="矩形 75">
            <a:extLst>
              <a:ext uri="{FF2B5EF4-FFF2-40B4-BE49-F238E27FC236}">
                <a16:creationId xmlns:a16="http://schemas.microsoft.com/office/drawing/2014/main" id="{765CE353-832A-F74B-B427-4F4443976C5B}"/>
              </a:ext>
            </a:extLst>
          </p:cNvPr>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395029076"/>
      </p:ext>
    </p:extLst>
  </p:cSld>
  <p:clrMap bg1="lt1" tx1="dk1" bg2="lt2" tx2="dk2" accent1="accent1" accent2="accent2" accent3="accent3" accent4="accent4" accent5="accent5" accent6="accent6" hlink="hlink" folHlink="folHlink"/>
  <p:sldLayoutIdLst>
    <p:sldLayoutId id="2147484398" r:id="rId1"/>
    <p:sldLayoutId id="2147484399" r:id="rId2"/>
    <p:sldLayoutId id="2147484400" r:id="rId3"/>
    <p:sldLayoutId id="2147484401" r:id="rId4"/>
    <p:sldLayoutId id="2147484402" r:id="rId5"/>
    <p:sldLayoutId id="2147484403" r:id="rId6"/>
    <p:sldLayoutId id="2147484404" r:id="rId7"/>
    <p:sldLayoutId id="2147484405" r:id="rId8"/>
    <p:sldLayoutId id="2147484406" r:id="rId9"/>
    <p:sldLayoutId id="2147484407" r:id="rId10"/>
    <p:sldLayoutId id="2147484408" r:id="rId11"/>
    <p:sldLayoutId id="2147484409" r:id="rId12"/>
    <p:sldLayoutId id="2147484410"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2.xml"/><Relationship Id="rId1" Type="http://schemas.openxmlformats.org/officeDocument/2006/relationships/tags" Target="../tags/tag2.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13.xml"/><Relationship Id="rId5" Type="http://schemas.openxmlformats.org/officeDocument/2006/relationships/image" Target="https://upload.wikimedia.org/wikipedia/commons/thumb/4/4a/VAE_Basic.png/425px-VAE_Basic.png" TargetMode="Externa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4.jpeg"/><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https://librosa.org/doc/main/_images/librosa-feature-melspectrogram-1.png" TargetMode="External"/><Relationship Id="rId5" Type="http://schemas.openxmlformats.org/officeDocument/2006/relationships/image" Target="../media/image5.png"/><Relationship Id="rId4" Type="http://schemas.openxmlformats.org/officeDocument/2006/relationships/image" Target="../media/image3.jpeg"/></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
        <p:cNvGrpSpPr/>
        <p:nvPr/>
      </p:nvGrpSpPr>
      <p:grpSpPr>
        <a:xfrm>
          <a:off x="0" y="0"/>
          <a:ext cx="0" cy="0"/>
          <a:chOff x="0" y="0"/>
          <a:chExt cx="0" cy="0"/>
        </a:xfrm>
      </p:grpSpPr>
      <p:sp>
        <p:nvSpPr>
          <p:cNvPr id="111" name="Line 21">
            <a:extLst>
              <a:ext uri="{FF2B5EF4-FFF2-40B4-BE49-F238E27FC236}">
                <a16:creationId xmlns:a16="http://schemas.microsoft.com/office/drawing/2014/main" id="{D1D86300-2D56-EC44-936D-178340439F8F}"/>
              </a:ext>
            </a:extLst>
          </p:cNvPr>
          <p:cNvSpPr>
            <a:spLocks noChangeShapeType="1"/>
          </p:cNvSpPr>
          <p:nvPr/>
        </p:nvSpPr>
        <p:spPr bwMode="auto">
          <a:xfrm flipV="1">
            <a:off x="5735413" y="5295793"/>
            <a:ext cx="5306212" cy="0"/>
          </a:xfrm>
          <a:prstGeom prst="line">
            <a:avLst/>
          </a:prstGeom>
          <a:noFill/>
          <a:ln w="1270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12" name="Rectangle 20">
            <a:extLst>
              <a:ext uri="{FF2B5EF4-FFF2-40B4-BE49-F238E27FC236}">
                <a16:creationId xmlns:a16="http://schemas.microsoft.com/office/drawing/2014/main" id="{7125978A-A43E-E74F-95E6-8E7E4695EA81}"/>
              </a:ext>
            </a:extLst>
          </p:cNvPr>
          <p:cNvSpPr>
            <a:spLocks noChangeArrowheads="1"/>
          </p:cNvSpPr>
          <p:nvPr/>
        </p:nvSpPr>
        <p:spPr bwMode="auto">
          <a:xfrm>
            <a:off x="7917381" y="2321004"/>
            <a:ext cx="2922683" cy="22159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l" defTabSz="1219170" rtl="0" eaLnBrk="1" fontAlgn="base" latinLnBrk="0" hangingPunct="1">
              <a:lnSpc>
                <a:spcPct val="100000"/>
              </a:lnSpc>
              <a:spcBef>
                <a:spcPct val="0"/>
              </a:spcBef>
              <a:spcAft>
                <a:spcPct val="0"/>
              </a:spcAft>
              <a:buClrTx/>
              <a:buSzTx/>
              <a:buFontTx/>
              <a:buNone/>
              <a:tabLst/>
              <a:defRPr/>
            </a:pPr>
            <a:r>
              <a:rPr lang="en-US" altLang="zh-CN" sz="3600" b="1" kern="0" dirty="0">
                <a:solidFill>
                  <a:prstClr val="black">
                    <a:lumMod val="75000"/>
                    <a:lumOff val="25000"/>
                  </a:prstClr>
                </a:solidFill>
                <a:latin typeface="Bodoni MT" panose="020F0502020204030204" pitchFamily="34" charset="0"/>
                <a:ea typeface="BatangChe" panose="02030609000101010101" pitchFamily="49" charset="-127"/>
                <a:cs typeface="Bodoni MT" panose="020F0502020204030204" pitchFamily="34" charset="0"/>
              </a:rPr>
              <a:t>Defend DeepFake Audio &amp; Audio Anonymization</a:t>
            </a:r>
            <a:endParaRPr lang="zh-CN" altLang="en-US" sz="3600" b="1" kern="0" dirty="0">
              <a:solidFill>
                <a:prstClr val="black">
                  <a:lumMod val="75000"/>
                  <a:lumOff val="25000"/>
                </a:prstClr>
              </a:solidFill>
              <a:latin typeface="Bodoni MT" panose="020F0502020204030204" pitchFamily="34" charset="0"/>
              <a:ea typeface="BatangChe" panose="02030609000101010101" pitchFamily="49" charset="-127"/>
              <a:cs typeface="Bodoni MT" panose="020F0502020204030204" pitchFamily="34" charset="0"/>
            </a:endParaRPr>
          </a:p>
        </p:txBody>
      </p:sp>
      <p:sp>
        <p:nvSpPr>
          <p:cNvPr id="4" name="Rectangle 3">
            <a:extLst>
              <a:ext uri="{FF2B5EF4-FFF2-40B4-BE49-F238E27FC236}">
                <a16:creationId xmlns:a16="http://schemas.microsoft.com/office/drawing/2014/main" id="{FC99C4E3-B710-CE4E-B79A-27D4777B7F7C}"/>
              </a:ext>
            </a:extLst>
          </p:cNvPr>
          <p:cNvSpPr/>
          <p:nvPr/>
        </p:nvSpPr>
        <p:spPr>
          <a:xfrm>
            <a:off x="1061883" y="1456203"/>
            <a:ext cx="3878737" cy="384338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Line 21">
            <a:extLst>
              <a:ext uri="{FF2B5EF4-FFF2-40B4-BE49-F238E27FC236}">
                <a16:creationId xmlns:a16="http://schemas.microsoft.com/office/drawing/2014/main" id="{66C8D968-6B85-5949-942C-243759CE6163}"/>
              </a:ext>
            </a:extLst>
          </p:cNvPr>
          <p:cNvSpPr>
            <a:spLocks noChangeShapeType="1"/>
          </p:cNvSpPr>
          <p:nvPr/>
        </p:nvSpPr>
        <p:spPr bwMode="auto">
          <a:xfrm flipV="1">
            <a:off x="5533852" y="1457325"/>
            <a:ext cx="5306212" cy="0"/>
          </a:xfrm>
          <a:prstGeom prst="line">
            <a:avLst/>
          </a:prstGeom>
          <a:noFill/>
          <a:ln w="1270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pic>
        <p:nvPicPr>
          <p:cNvPr id="2" name="Picture 4" descr="Introducing Audio Data Analysis and Viral Deepfakes | MarsCrowd">
            <a:extLst>
              <a:ext uri="{FF2B5EF4-FFF2-40B4-BE49-F238E27FC236}">
                <a16:creationId xmlns:a16="http://schemas.microsoft.com/office/drawing/2014/main" id="{B55A208B-ED71-6A4D-9212-EC1156C15F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11691" y="1579386"/>
            <a:ext cx="6415489" cy="3597018"/>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03742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DeepFake Audio Defend Methods – Reaction Secure Digital Profile</a:t>
            </a: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CE645E3B-CB87-1843-9A3A-D77ABEFACE70}"/>
              </a:ext>
            </a:extLst>
          </p:cNvPr>
          <p:cNvGrpSpPr/>
          <p:nvPr/>
        </p:nvGrpSpPr>
        <p:grpSpPr>
          <a:xfrm>
            <a:off x="6344155" y="1808521"/>
            <a:ext cx="4990089" cy="1600438"/>
            <a:chOff x="6228895" y="1484691"/>
            <a:chExt cx="4099136" cy="1600438"/>
          </a:xfrm>
        </p:grpSpPr>
        <p:sp>
          <p:nvSpPr>
            <p:cNvPr id="48" name="矩形 73">
              <a:extLst>
                <a:ext uri="{FF2B5EF4-FFF2-40B4-BE49-F238E27FC236}">
                  <a16:creationId xmlns:a16="http://schemas.microsoft.com/office/drawing/2014/main" id="{E9462DF8-4BDF-5647-8A50-056CC8D6165A}"/>
                </a:ext>
              </a:extLst>
            </p:cNvPr>
            <p:cNvSpPr/>
            <p:nvPr/>
          </p:nvSpPr>
          <p:spPr>
            <a:xfrm>
              <a:off x="6228895" y="1484691"/>
              <a:ext cx="4099136" cy="1600438"/>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Secure Digital Profile</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285750" lvl="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Keep software up to date (Security Updates</a:t>
              </a:r>
            </a:p>
            <a:p>
              <a:pPr marL="285750" lvl="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Routinely check privacy settings</a:t>
              </a:r>
            </a:p>
            <a:p>
              <a:pPr marL="285750" lvl="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Account Security: Multifactor authentication</a:t>
              </a:r>
            </a:p>
            <a:p>
              <a:pPr marL="285750" lvl="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Be careful with website navigation</a:t>
              </a:r>
            </a:p>
            <a:p>
              <a:pPr marL="285750" lvl="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Check validity of callers</a:t>
              </a:r>
            </a:p>
          </p:txBody>
        </p:sp>
        <p:sp>
          <p:nvSpPr>
            <p:cNvPr id="49" name="Line 21">
              <a:extLst>
                <a:ext uri="{FF2B5EF4-FFF2-40B4-BE49-F238E27FC236}">
                  <a16:creationId xmlns:a16="http://schemas.microsoft.com/office/drawing/2014/main" id="{48513935-2CBE-5242-A3F6-5509916A676B}"/>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45" name="Group 44">
            <a:extLst>
              <a:ext uri="{FF2B5EF4-FFF2-40B4-BE49-F238E27FC236}">
                <a16:creationId xmlns:a16="http://schemas.microsoft.com/office/drawing/2014/main" id="{310DF863-8F61-A147-AB9A-78AF6365FA5B}"/>
              </a:ext>
            </a:extLst>
          </p:cNvPr>
          <p:cNvGrpSpPr/>
          <p:nvPr/>
        </p:nvGrpSpPr>
        <p:grpSpPr>
          <a:xfrm>
            <a:off x="6344154" y="4075326"/>
            <a:ext cx="4990090" cy="1384995"/>
            <a:chOff x="6228895" y="1484691"/>
            <a:chExt cx="4099136" cy="1384995"/>
          </a:xfrm>
        </p:grpSpPr>
        <p:sp>
          <p:nvSpPr>
            <p:cNvPr id="46" name="矩形 73">
              <a:extLst>
                <a:ext uri="{FF2B5EF4-FFF2-40B4-BE49-F238E27FC236}">
                  <a16:creationId xmlns:a16="http://schemas.microsoft.com/office/drawing/2014/main" id="{C8FABB3D-D109-2B44-B760-E998DD55CB76}"/>
                </a:ext>
              </a:extLst>
            </p:cNvPr>
            <p:cNvSpPr/>
            <p:nvPr/>
          </p:nvSpPr>
          <p:spPr>
            <a:xfrm>
              <a:off x="6228895" y="1484691"/>
              <a:ext cx="4099136" cy="1384995"/>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Individual Awareness in Data Protection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28575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Limiting public presence on social media</a:t>
              </a:r>
            </a:p>
            <a:p>
              <a:pPr marL="28575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Enabling privacy restrictions</a:t>
              </a:r>
            </a:p>
            <a:p>
              <a:pPr marL="28575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Prevent scammers from easily stealing your voice</a:t>
              </a:r>
              <a:endParaRPr lang="en-CA" dirty="0"/>
            </a:p>
            <a:p>
              <a:pPr marL="171450" indent="-171450">
                <a:buFont typeface="Arial" panose="020B0604020202020204" pitchFamily="34" charset="0"/>
                <a:buChar char="•"/>
              </a:pPr>
              <a:endParaRPr lang="en-US" altLang="zh-CN" sz="1400" dirty="0">
                <a:solidFill>
                  <a:prstClr val="black">
                    <a:lumMod val="75000"/>
                    <a:lumOff val="25000"/>
                  </a:prstClr>
                </a:solidFill>
                <a:latin typeface="Century Gothic" panose="020B0502020202020204" pitchFamily="34" charset="0"/>
                <a:ea typeface="宋体" panose="02010600030101010101" pitchFamily="2" charset="-122"/>
              </a:endParaRPr>
            </a:p>
          </p:txBody>
        </p:sp>
        <p:sp>
          <p:nvSpPr>
            <p:cNvPr id="47" name="Line 21">
              <a:extLst>
                <a:ext uri="{FF2B5EF4-FFF2-40B4-BE49-F238E27FC236}">
                  <a16:creationId xmlns:a16="http://schemas.microsoft.com/office/drawing/2014/main" id="{1730174C-2A06-0341-998B-7A1480A8FE6E}"/>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pic>
        <p:nvPicPr>
          <p:cNvPr id="9218" name="Picture 2" descr="Premium Vector | Personal profile password secure account access denied  online or web digital internet private authentication technology flat  cartoon">
            <a:extLst>
              <a:ext uri="{FF2B5EF4-FFF2-40B4-BE49-F238E27FC236}">
                <a16:creationId xmlns:a16="http://schemas.microsoft.com/office/drawing/2014/main" id="{BB2319EB-009B-FB4A-A14A-3C389AFE98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6812" y="1628775"/>
            <a:ext cx="3914768" cy="39147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226995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8" y="928310"/>
            <a:ext cx="3123450" cy="1490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545085"/>
            <a:ext cx="44694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l" defTabSz="1219170" rtl="0" eaLnBrk="1" fontAlgn="base" latinLnBrk="0" hangingPunct="1">
              <a:lnSpc>
                <a:spcPct val="100000"/>
              </a:lnSpc>
              <a:spcBef>
                <a:spcPct val="0"/>
              </a:spcBef>
              <a:spcAft>
                <a:spcPct val="0"/>
              </a:spcAft>
              <a:buClrTx/>
              <a:buSzTx/>
              <a:buFontTx/>
              <a:buNone/>
              <a:tabLst/>
              <a:defRPr/>
            </a:pPr>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What is Audio Anonymization</a:t>
            </a:r>
            <a:endParaRPr lang="zh-CN" altLang="en-US"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7004"/>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组合 149">
            <a:extLst>
              <a:ext uri="{FF2B5EF4-FFF2-40B4-BE49-F238E27FC236}">
                <a16:creationId xmlns:a16="http://schemas.microsoft.com/office/drawing/2014/main" id="{47CF3D71-3FB2-594A-9E9E-959FEB275713}"/>
              </a:ext>
            </a:extLst>
          </p:cNvPr>
          <p:cNvGrpSpPr/>
          <p:nvPr/>
        </p:nvGrpSpPr>
        <p:grpSpPr>
          <a:xfrm>
            <a:off x="732445" y="2950651"/>
            <a:ext cx="511994" cy="388259"/>
            <a:chOff x="646562" y="1647630"/>
            <a:chExt cx="1204992" cy="926036"/>
          </a:xfrm>
        </p:grpSpPr>
        <p:sp>
          <p:nvSpPr>
            <p:cNvPr id="21" name="任意多边形 118">
              <a:extLst>
                <a:ext uri="{FF2B5EF4-FFF2-40B4-BE49-F238E27FC236}">
                  <a16:creationId xmlns:a16="http://schemas.microsoft.com/office/drawing/2014/main" id="{D79EFC77-8DA7-E543-AC8C-B4A4E8BE0FF2}"/>
                </a:ext>
              </a:extLst>
            </p:cNvPr>
            <p:cNvSpPr/>
            <p:nvPr/>
          </p:nvSpPr>
          <p:spPr>
            <a:xfrm>
              <a:off x="646562" y="1647630"/>
              <a:ext cx="593870" cy="926036"/>
            </a:xfrm>
            <a:custGeom>
              <a:avLst/>
              <a:gdLst/>
              <a:ahLst/>
              <a:cxnLst/>
              <a:rect l="l" t="t" r="r" b="b"/>
              <a:pathLst>
                <a:path w="1350388" h="2105689">
                  <a:moveTo>
                    <a:pt x="687971" y="25"/>
                  </a:moveTo>
                  <a:lnTo>
                    <a:pt x="712279" y="25"/>
                  </a:lnTo>
                  <a:cubicBezTo>
                    <a:pt x="894524" y="11675"/>
                    <a:pt x="1037459" y="72697"/>
                    <a:pt x="1141084" y="183096"/>
                  </a:cubicBezTo>
                  <a:cubicBezTo>
                    <a:pt x="1244708" y="293492"/>
                    <a:pt x="1309403" y="428959"/>
                    <a:pt x="1335166" y="589489"/>
                  </a:cubicBezTo>
                  <a:cubicBezTo>
                    <a:pt x="1339661" y="614115"/>
                    <a:pt x="1342826" y="640070"/>
                    <a:pt x="1344661" y="667352"/>
                  </a:cubicBezTo>
                  <a:cubicBezTo>
                    <a:pt x="1346497" y="694635"/>
                    <a:pt x="1347383" y="721348"/>
                    <a:pt x="1347320" y="747493"/>
                  </a:cubicBezTo>
                  <a:lnTo>
                    <a:pt x="1350359" y="1242764"/>
                  </a:lnTo>
                  <a:cubicBezTo>
                    <a:pt x="1351055" y="1358098"/>
                    <a:pt x="1339028" y="1469256"/>
                    <a:pt x="1314277" y="1576235"/>
                  </a:cubicBezTo>
                  <a:cubicBezTo>
                    <a:pt x="1289526" y="1683215"/>
                    <a:pt x="1247873" y="1777662"/>
                    <a:pt x="1189319" y="1859573"/>
                  </a:cubicBezTo>
                  <a:cubicBezTo>
                    <a:pt x="1132728" y="1938765"/>
                    <a:pt x="1056006" y="1999154"/>
                    <a:pt x="959155" y="2040744"/>
                  </a:cubicBezTo>
                  <a:cubicBezTo>
                    <a:pt x="862304" y="2082332"/>
                    <a:pt x="756717" y="2103981"/>
                    <a:pt x="642394" y="2105689"/>
                  </a:cubicBezTo>
                  <a:cubicBezTo>
                    <a:pt x="510952" y="2093742"/>
                    <a:pt x="400441" y="2053830"/>
                    <a:pt x="310863" y="1985954"/>
                  </a:cubicBezTo>
                  <a:cubicBezTo>
                    <a:pt x="221284" y="1918073"/>
                    <a:pt x="151287" y="1833146"/>
                    <a:pt x="100870" y="1731170"/>
                  </a:cubicBezTo>
                  <a:cubicBezTo>
                    <a:pt x="50454" y="1629193"/>
                    <a:pt x="18269" y="1521086"/>
                    <a:pt x="4314" y="1406842"/>
                  </a:cubicBezTo>
                  <a:cubicBezTo>
                    <a:pt x="2669" y="1380570"/>
                    <a:pt x="1403" y="1352589"/>
                    <a:pt x="516" y="1322902"/>
                  </a:cubicBezTo>
                  <a:cubicBezTo>
                    <a:pt x="-370" y="1293213"/>
                    <a:pt x="-117" y="1264476"/>
                    <a:pt x="1276" y="1236685"/>
                  </a:cubicBezTo>
                  <a:cubicBezTo>
                    <a:pt x="1403" y="1163510"/>
                    <a:pt x="1909" y="1089573"/>
                    <a:pt x="2795" y="1014879"/>
                  </a:cubicBezTo>
                  <a:cubicBezTo>
                    <a:pt x="3681" y="940181"/>
                    <a:pt x="4188" y="866246"/>
                    <a:pt x="4314" y="793069"/>
                  </a:cubicBezTo>
                  <a:cubicBezTo>
                    <a:pt x="4251" y="681721"/>
                    <a:pt x="18811" y="577780"/>
                    <a:pt x="47993" y="481244"/>
                  </a:cubicBezTo>
                  <a:cubicBezTo>
                    <a:pt x="77175" y="384709"/>
                    <a:pt x="121359" y="298242"/>
                    <a:pt x="180546" y="221836"/>
                  </a:cubicBezTo>
                  <a:cubicBezTo>
                    <a:pt x="235112" y="151256"/>
                    <a:pt x="304490" y="96434"/>
                    <a:pt x="388681" y="57378"/>
                  </a:cubicBezTo>
                  <a:cubicBezTo>
                    <a:pt x="472872" y="18321"/>
                    <a:pt x="572636" y="-795"/>
                    <a:pt x="687971" y="25"/>
                  </a:cubicBezTo>
                  <a:close/>
                  <a:moveTo>
                    <a:pt x="706202" y="197529"/>
                  </a:moveTo>
                  <a:cubicBezTo>
                    <a:pt x="621188" y="194807"/>
                    <a:pt x="547378" y="206327"/>
                    <a:pt x="484773" y="232092"/>
                  </a:cubicBezTo>
                  <a:cubicBezTo>
                    <a:pt x="422168" y="257854"/>
                    <a:pt x="370387" y="295960"/>
                    <a:pt x="329431" y="346413"/>
                  </a:cubicBezTo>
                  <a:cubicBezTo>
                    <a:pt x="287082" y="401803"/>
                    <a:pt x="255558" y="468015"/>
                    <a:pt x="234859" y="545053"/>
                  </a:cubicBezTo>
                  <a:cubicBezTo>
                    <a:pt x="214159" y="622091"/>
                    <a:pt x="203144" y="705777"/>
                    <a:pt x="201815" y="796107"/>
                  </a:cubicBezTo>
                  <a:cubicBezTo>
                    <a:pt x="201562" y="869158"/>
                    <a:pt x="200549" y="942586"/>
                    <a:pt x="198776" y="1016396"/>
                  </a:cubicBezTo>
                  <a:cubicBezTo>
                    <a:pt x="197004" y="1090206"/>
                    <a:pt x="195992" y="1163637"/>
                    <a:pt x="195738" y="1236685"/>
                  </a:cubicBezTo>
                  <a:cubicBezTo>
                    <a:pt x="194156" y="1284098"/>
                    <a:pt x="195802" y="1332082"/>
                    <a:pt x="200676" y="1380637"/>
                  </a:cubicBezTo>
                  <a:cubicBezTo>
                    <a:pt x="205550" y="1429187"/>
                    <a:pt x="214033" y="1476408"/>
                    <a:pt x="226123" y="1522301"/>
                  </a:cubicBezTo>
                  <a:cubicBezTo>
                    <a:pt x="249861" y="1632003"/>
                    <a:pt x="295818" y="1721766"/>
                    <a:pt x="363994" y="1791588"/>
                  </a:cubicBezTo>
                  <a:cubicBezTo>
                    <a:pt x="432169" y="1861411"/>
                    <a:pt x="525983" y="1900276"/>
                    <a:pt x="645432" y="1908190"/>
                  </a:cubicBezTo>
                  <a:cubicBezTo>
                    <a:pt x="733232" y="1911037"/>
                    <a:pt x="808307" y="1898505"/>
                    <a:pt x="870659" y="1870588"/>
                  </a:cubicBezTo>
                  <a:cubicBezTo>
                    <a:pt x="933011" y="1842672"/>
                    <a:pt x="984539" y="1800513"/>
                    <a:pt x="1025242" y="1744111"/>
                  </a:cubicBezTo>
                  <a:cubicBezTo>
                    <a:pt x="1071768" y="1679164"/>
                    <a:pt x="1104812" y="1603201"/>
                    <a:pt x="1124372" y="1516227"/>
                  </a:cubicBezTo>
                  <a:cubicBezTo>
                    <a:pt x="1143932" y="1429249"/>
                    <a:pt x="1153427" y="1338095"/>
                    <a:pt x="1152858" y="1242764"/>
                  </a:cubicBezTo>
                  <a:lnTo>
                    <a:pt x="1149819" y="747493"/>
                  </a:lnTo>
                  <a:cubicBezTo>
                    <a:pt x="1150326" y="664946"/>
                    <a:pt x="1137159" y="583919"/>
                    <a:pt x="1110319" y="504413"/>
                  </a:cubicBezTo>
                  <a:cubicBezTo>
                    <a:pt x="1079618" y="419085"/>
                    <a:pt x="1030116" y="348188"/>
                    <a:pt x="961814" y="291720"/>
                  </a:cubicBezTo>
                  <a:cubicBezTo>
                    <a:pt x="893511" y="235257"/>
                    <a:pt x="808307" y="203858"/>
                    <a:pt x="706202" y="197529"/>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b="1">
                <a:latin typeface="Abadi MT Condensed Extra Bold" panose="020B0306030101010103" pitchFamily="34" charset="77"/>
              </a:endParaRPr>
            </a:p>
          </p:txBody>
        </p:sp>
        <p:sp>
          <p:nvSpPr>
            <p:cNvPr id="22" name="任意多边形 117">
              <a:extLst>
                <a:ext uri="{FF2B5EF4-FFF2-40B4-BE49-F238E27FC236}">
                  <a16:creationId xmlns:a16="http://schemas.microsoft.com/office/drawing/2014/main" id="{8071C8E8-4D93-D743-99B0-BE494D8B97A6}"/>
                </a:ext>
              </a:extLst>
            </p:cNvPr>
            <p:cNvSpPr/>
            <p:nvPr/>
          </p:nvSpPr>
          <p:spPr>
            <a:xfrm>
              <a:off x="1405246" y="1647736"/>
              <a:ext cx="446308" cy="912567"/>
            </a:xfrm>
            <a:custGeom>
              <a:avLst/>
              <a:gdLst/>
              <a:ahLst/>
              <a:cxnLst/>
              <a:rect l="l" t="t" r="r" b="b"/>
              <a:pathLst>
                <a:path w="1014850" h="2075064">
                  <a:moveTo>
                    <a:pt x="496743" y="72"/>
                  </a:moveTo>
                  <a:cubicBezTo>
                    <a:pt x="504276" y="-182"/>
                    <a:pt x="511761" y="230"/>
                    <a:pt x="519199" y="1306"/>
                  </a:cubicBezTo>
                  <a:cubicBezTo>
                    <a:pt x="534075" y="3457"/>
                    <a:pt x="548381" y="9027"/>
                    <a:pt x="562118" y="18017"/>
                  </a:cubicBezTo>
                  <a:cubicBezTo>
                    <a:pt x="586425" y="36755"/>
                    <a:pt x="598579" y="63086"/>
                    <a:pt x="598579" y="97016"/>
                  </a:cubicBezTo>
                  <a:lnTo>
                    <a:pt x="598579" y="1874526"/>
                  </a:lnTo>
                  <a:lnTo>
                    <a:pt x="920658" y="1874526"/>
                  </a:lnTo>
                  <a:cubicBezTo>
                    <a:pt x="947181" y="1875220"/>
                    <a:pt x="969337" y="1885222"/>
                    <a:pt x="987124" y="1904529"/>
                  </a:cubicBezTo>
                  <a:cubicBezTo>
                    <a:pt x="1004912" y="1923839"/>
                    <a:pt x="1014154" y="1948272"/>
                    <a:pt x="1014850" y="1977832"/>
                  </a:cubicBezTo>
                  <a:cubicBezTo>
                    <a:pt x="1014154" y="2005812"/>
                    <a:pt x="1004912" y="2028854"/>
                    <a:pt x="987124" y="2046958"/>
                  </a:cubicBezTo>
                  <a:cubicBezTo>
                    <a:pt x="969337" y="2065063"/>
                    <a:pt x="947181" y="2074430"/>
                    <a:pt x="920658" y="2075064"/>
                  </a:cubicBezTo>
                  <a:lnTo>
                    <a:pt x="97231" y="2075064"/>
                  </a:lnTo>
                  <a:cubicBezTo>
                    <a:pt x="67922" y="2074557"/>
                    <a:pt x="44501" y="2064936"/>
                    <a:pt x="26966" y="2046199"/>
                  </a:cubicBezTo>
                  <a:cubicBezTo>
                    <a:pt x="9432" y="2027462"/>
                    <a:pt x="443" y="2002648"/>
                    <a:pt x="0" y="1971756"/>
                  </a:cubicBezTo>
                  <a:cubicBezTo>
                    <a:pt x="443" y="1945106"/>
                    <a:pt x="9432" y="1922445"/>
                    <a:pt x="26966" y="1903771"/>
                  </a:cubicBezTo>
                  <a:cubicBezTo>
                    <a:pt x="44501" y="1885097"/>
                    <a:pt x="67922" y="1875348"/>
                    <a:pt x="97231" y="1874526"/>
                  </a:cubicBezTo>
                  <a:lnTo>
                    <a:pt x="401079" y="1874526"/>
                  </a:lnTo>
                  <a:lnTo>
                    <a:pt x="401079" y="233747"/>
                  </a:lnTo>
                  <a:lnTo>
                    <a:pt x="188385" y="300595"/>
                  </a:lnTo>
                  <a:cubicBezTo>
                    <a:pt x="176105" y="303632"/>
                    <a:pt x="163444" y="304393"/>
                    <a:pt x="150404" y="302874"/>
                  </a:cubicBezTo>
                  <a:cubicBezTo>
                    <a:pt x="137364" y="301356"/>
                    <a:pt x="124704" y="297554"/>
                    <a:pt x="112423" y="291479"/>
                  </a:cubicBezTo>
                  <a:cubicBezTo>
                    <a:pt x="101662" y="285530"/>
                    <a:pt x="92040" y="277679"/>
                    <a:pt x="83558" y="267931"/>
                  </a:cubicBezTo>
                  <a:cubicBezTo>
                    <a:pt x="75075" y="258184"/>
                    <a:pt x="68492" y="245774"/>
                    <a:pt x="63808" y="230709"/>
                  </a:cubicBezTo>
                  <a:cubicBezTo>
                    <a:pt x="56781" y="203997"/>
                    <a:pt x="59440" y="179183"/>
                    <a:pt x="71784" y="156267"/>
                  </a:cubicBezTo>
                  <a:cubicBezTo>
                    <a:pt x="84128" y="133352"/>
                    <a:pt x="102738" y="117652"/>
                    <a:pt x="127616" y="109173"/>
                  </a:cubicBezTo>
                  <a:lnTo>
                    <a:pt x="474002" y="2823"/>
                  </a:lnTo>
                  <a:cubicBezTo>
                    <a:pt x="481630" y="1241"/>
                    <a:pt x="489210" y="324"/>
                    <a:pt x="496743" y="72"/>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b="1">
                <a:latin typeface="Abadi MT Condensed Extra Bold" panose="020B0306030101010103" pitchFamily="34" charset="77"/>
              </a:endParaRPr>
            </a:p>
          </p:txBody>
        </p:sp>
      </p:grpSp>
      <p:grpSp>
        <p:nvGrpSpPr>
          <p:cNvPr id="23" name="组合 148">
            <a:extLst>
              <a:ext uri="{FF2B5EF4-FFF2-40B4-BE49-F238E27FC236}">
                <a16:creationId xmlns:a16="http://schemas.microsoft.com/office/drawing/2014/main" id="{AEE27ED5-1040-394C-9C33-C4B55F47D06D}"/>
              </a:ext>
            </a:extLst>
          </p:cNvPr>
          <p:cNvGrpSpPr/>
          <p:nvPr/>
        </p:nvGrpSpPr>
        <p:grpSpPr>
          <a:xfrm>
            <a:off x="733896" y="4282028"/>
            <a:ext cx="510543" cy="382612"/>
            <a:chOff x="646562" y="3239495"/>
            <a:chExt cx="1242408" cy="938516"/>
          </a:xfrm>
        </p:grpSpPr>
        <p:sp>
          <p:nvSpPr>
            <p:cNvPr id="24" name="任意多边形 116">
              <a:extLst>
                <a:ext uri="{FF2B5EF4-FFF2-40B4-BE49-F238E27FC236}">
                  <a16:creationId xmlns:a16="http://schemas.microsoft.com/office/drawing/2014/main" id="{B94A0BBB-B9C0-DA45-B62A-BA3698367EA5}"/>
                </a:ext>
              </a:extLst>
            </p:cNvPr>
            <p:cNvSpPr/>
            <p:nvPr/>
          </p:nvSpPr>
          <p:spPr>
            <a:xfrm>
              <a:off x="1341106" y="3239495"/>
              <a:ext cx="547864" cy="929161"/>
            </a:xfrm>
            <a:custGeom>
              <a:avLst/>
              <a:gdLst/>
              <a:ahLst/>
              <a:cxnLst/>
              <a:rect l="l" t="t" r="r" b="b"/>
              <a:pathLst>
                <a:path w="1245775" h="2112795">
                  <a:moveTo>
                    <a:pt x="674815" y="104"/>
                  </a:moveTo>
                  <a:cubicBezTo>
                    <a:pt x="827854" y="2139"/>
                    <a:pt x="955885" y="33982"/>
                    <a:pt x="1058908" y="95629"/>
                  </a:cubicBezTo>
                  <a:cubicBezTo>
                    <a:pt x="1176649" y="166083"/>
                    <a:pt x="1238938" y="301673"/>
                    <a:pt x="1245775" y="502404"/>
                  </a:cubicBezTo>
                  <a:cubicBezTo>
                    <a:pt x="1242989" y="639389"/>
                    <a:pt x="1195387" y="760422"/>
                    <a:pt x="1102966" y="865501"/>
                  </a:cubicBezTo>
                  <a:cubicBezTo>
                    <a:pt x="1010546" y="970582"/>
                    <a:pt x="899135" y="1067307"/>
                    <a:pt x="768734" y="1155676"/>
                  </a:cubicBezTo>
                  <a:cubicBezTo>
                    <a:pt x="678668" y="1216673"/>
                    <a:pt x="591077" y="1282729"/>
                    <a:pt x="505962" y="1353853"/>
                  </a:cubicBezTo>
                  <a:cubicBezTo>
                    <a:pt x="420847" y="1424973"/>
                    <a:pt x="349912" y="1505887"/>
                    <a:pt x="293156" y="1596591"/>
                  </a:cubicBezTo>
                  <a:cubicBezTo>
                    <a:pt x="236401" y="1687296"/>
                    <a:pt x="205528" y="1792518"/>
                    <a:pt x="200539" y="1912257"/>
                  </a:cubicBezTo>
                  <a:lnTo>
                    <a:pt x="1130313" y="1912257"/>
                  </a:lnTo>
                  <a:cubicBezTo>
                    <a:pt x="1156963" y="1912952"/>
                    <a:pt x="1179625" y="1922954"/>
                    <a:pt x="1198299" y="1942260"/>
                  </a:cubicBezTo>
                  <a:cubicBezTo>
                    <a:pt x="1216972" y="1961567"/>
                    <a:pt x="1226721" y="1986002"/>
                    <a:pt x="1227544" y="2015566"/>
                  </a:cubicBezTo>
                  <a:cubicBezTo>
                    <a:pt x="1226721" y="2042217"/>
                    <a:pt x="1216972" y="2064877"/>
                    <a:pt x="1198299" y="2083549"/>
                  </a:cubicBezTo>
                  <a:cubicBezTo>
                    <a:pt x="1179625" y="2102226"/>
                    <a:pt x="1156963" y="2111971"/>
                    <a:pt x="1130313" y="2112795"/>
                  </a:cubicBezTo>
                  <a:lnTo>
                    <a:pt x="100270" y="2112795"/>
                  </a:lnTo>
                  <a:cubicBezTo>
                    <a:pt x="75455" y="2112227"/>
                    <a:pt x="54439" y="2103492"/>
                    <a:pt x="37221" y="2086590"/>
                  </a:cubicBezTo>
                  <a:cubicBezTo>
                    <a:pt x="20003" y="2069688"/>
                    <a:pt x="9622" y="2048038"/>
                    <a:pt x="6077" y="2021642"/>
                  </a:cubicBezTo>
                  <a:cubicBezTo>
                    <a:pt x="4494" y="2006197"/>
                    <a:pt x="3102" y="1989989"/>
                    <a:pt x="1899" y="1973026"/>
                  </a:cubicBezTo>
                  <a:cubicBezTo>
                    <a:pt x="696" y="1956062"/>
                    <a:pt x="63" y="1939856"/>
                    <a:pt x="0" y="1924410"/>
                  </a:cubicBezTo>
                  <a:cubicBezTo>
                    <a:pt x="2382" y="1767668"/>
                    <a:pt x="36105" y="1632812"/>
                    <a:pt x="101170" y="1519842"/>
                  </a:cubicBezTo>
                  <a:cubicBezTo>
                    <a:pt x="166235" y="1406874"/>
                    <a:pt x="248348" y="1308257"/>
                    <a:pt x="347512" y="1223986"/>
                  </a:cubicBezTo>
                  <a:cubicBezTo>
                    <a:pt x="446675" y="1139714"/>
                    <a:pt x="548595" y="1062251"/>
                    <a:pt x="653272" y="991598"/>
                  </a:cubicBezTo>
                  <a:cubicBezTo>
                    <a:pt x="761771" y="917981"/>
                    <a:pt x="854698" y="839613"/>
                    <a:pt x="932052" y="756496"/>
                  </a:cubicBezTo>
                  <a:cubicBezTo>
                    <a:pt x="1009407" y="673381"/>
                    <a:pt x="1049160" y="589695"/>
                    <a:pt x="1051312" y="505443"/>
                  </a:cubicBezTo>
                  <a:cubicBezTo>
                    <a:pt x="1045868" y="383523"/>
                    <a:pt x="1002823" y="300726"/>
                    <a:pt x="922177" y="257048"/>
                  </a:cubicBezTo>
                  <a:cubicBezTo>
                    <a:pt x="841531" y="213369"/>
                    <a:pt x="737716" y="192859"/>
                    <a:pt x="610734" y="195520"/>
                  </a:cubicBezTo>
                  <a:cubicBezTo>
                    <a:pt x="545913" y="197418"/>
                    <a:pt x="475015" y="202736"/>
                    <a:pt x="398040" y="211470"/>
                  </a:cubicBezTo>
                  <a:cubicBezTo>
                    <a:pt x="321065" y="220207"/>
                    <a:pt x="244091" y="230081"/>
                    <a:pt x="167116" y="241095"/>
                  </a:cubicBezTo>
                  <a:cubicBezTo>
                    <a:pt x="142998" y="240778"/>
                    <a:pt x="119830" y="233056"/>
                    <a:pt x="97611" y="217926"/>
                  </a:cubicBezTo>
                  <a:cubicBezTo>
                    <a:pt x="75392" y="202798"/>
                    <a:pt x="62099" y="182162"/>
                    <a:pt x="57731" y="156018"/>
                  </a:cubicBezTo>
                  <a:cubicBezTo>
                    <a:pt x="55199" y="129306"/>
                    <a:pt x="61782" y="105248"/>
                    <a:pt x="77481" y="83853"/>
                  </a:cubicBezTo>
                  <a:cubicBezTo>
                    <a:pt x="93180" y="62458"/>
                    <a:pt x="114956" y="49036"/>
                    <a:pt x="142808" y="43593"/>
                  </a:cubicBezTo>
                  <a:lnTo>
                    <a:pt x="185347" y="37518"/>
                  </a:lnTo>
                  <a:lnTo>
                    <a:pt x="182309" y="37518"/>
                  </a:lnTo>
                  <a:cubicBezTo>
                    <a:pt x="254156" y="28021"/>
                    <a:pt x="326193" y="19665"/>
                    <a:pt x="398420" y="12449"/>
                  </a:cubicBezTo>
                  <a:cubicBezTo>
                    <a:pt x="470647" y="5235"/>
                    <a:pt x="540405" y="1435"/>
                    <a:pt x="607695" y="1055"/>
                  </a:cubicBezTo>
                  <a:cubicBezTo>
                    <a:pt x="630579" y="130"/>
                    <a:pt x="652952" y="-186"/>
                    <a:pt x="674815" y="104"/>
                  </a:cubicBez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115">
              <a:extLst>
                <a:ext uri="{FF2B5EF4-FFF2-40B4-BE49-F238E27FC236}">
                  <a16:creationId xmlns:a16="http://schemas.microsoft.com/office/drawing/2014/main" id="{7179D0D4-85C6-1840-8311-37804308C3BF}"/>
                </a:ext>
              </a:extLst>
            </p:cNvPr>
            <p:cNvSpPr/>
            <p:nvPr/>
          </p:nvSpPr>
          <p:spPr>
            <a:xfrm>
              <a:off x="646562" y="3251974"/>
              <a:ext cx="593870" cy="926037"/>
            </a:xfrm>
            <a:custGeom>
              <a:avLst/>
              <a:gdLst/>
              <a:ahLst/>
              <a:cxnLst/>
              <a:rect l="l" t="t" r="r" b="b"/>
              <a:pathLst>
                <a:path w="1350388" h="2105692">
                  <a:moveTo>
                    <a:pt x="687971" y="25"/>
                  </a:moveTo>
                  <a:lnTo>
                    <a:pt x="712279" y="25"/>
                  </a:lnTo>
                  <a:cubicBezTo>
                    <a:pt x="894524" y="11672"/>
                    <a:pt x="1037459" y="72695"/>
                    <a:pt x="1141084" y="183094"/>
                  </a:cubicBezTo>
                  <a:cubicBezTo>
                    <a:pt x="1244708" y="293492"/>
                    <a:pt x="1309403" y="428958"/>
                    <a:pt x="1335166" y="589488"/>
                  </a:cubicBezTo>
                  <a:cubicBezTo>
                    <a:pt x="1339661" y="614115"/>
                    <a:pt x="1342826" y="640070"/>
                    <a:pt x="1344661" y="667351"/>
                  </a:cubicBezTo>
                  <a:cubicBezTo>
                    <a:pt x="1346497" y="694634"/>
                    <a:pt x="1347383" y="721346"/>
                    <a:pt x="1347320" y="747490"/>
                  </a:cubicBezTo>
                  <a:lnTo>
                    <a:pt x="1350359" y="1242763"/>
                  </a:lnTo>
                  <a:cubicBezTo>
                    <a:pt x="1351055" y="1358097"/>
                    <a:pt x="1339028" y="1469254"/>
                    <a:pt x="1314277" y="1576235"/>
                  </a:cubicBezTo>
                  <a:cubicBezTo>
                    <a:pt x="1289526" y="1683214"/>
                    <a:pt x="1247873" y="1777661"/>
                    <a:pt x="1189319" y="1859572"/>
                  </a:cubicBezTo>
                  <a:cubicBezTo>
                    <a:pt x="1132728" y="1938763"/>
                    <a:pt x="1056006" y="1999152"/>
                    <a:pt x="959155" y="2040745"/>
                  </a:cubicBezTo>
                  <a:cubicBezTo>
                    <a:pt x="862304" y="2082331"/>
                    <a:pt x="756717" y="2103980"/>
                    <a:pt x="642394" y="2105692"/>
                  </a:cubicBezTo>
                  <a:cubicBezTo>
                    <a:pt x="510952" y="2093741"/>
                    <a:pt x="400441" y="2053828"/>
                    <a:pt x="310863" y="1985953"/>
                  </a:cubicBezTo>
                  <a:cubicBezTo>
                    <a:pt x="221284" y="1918072"/>
                    <a:pt x="151287" y="1833145"/>
                    <a:pt x="100870" y="1731170"/>
                  </a:cubicBezTo>
                  <a:cubicBezTo>
                    <a:pt x="50454" y="1629191"/>
                    <a:pt x="18269" y="1521083"/>
                    <a:pt x="4314" y="1406840"/>
                  </a:cubicBezTo>
                  <a:cubicBezTo>
                    <a:pt x="2669" y="1380570"/>
                    <a:pt x="1403" y="1352588"/>
                    <a:pt x="516" y="1322901"/>
                  </a:cubicBezTo>
                  <a:cubicBezTo>
                    <a:pt x="-370" y="1293213"/>
                    <a:pt x="-117" y="1264475"/>
                    <a:pt x="1276" y="1236684"/>
                  </a:cubicBezTo>
                  <a:cubicBezTo>
                    <a:pt x="1403" y="1163510"/>
                    <a:pt x="1909" y="1089572"/>
                    <a:pt x="2795" y="1014877"/>
                  </a:cubicBezTo>
                  <a:cubicBezTo>
                    <a:pt x="3681" y="940180"/>
                    <a:pt x="4188" y="866245"/>
                    <a:pt x="4314" y="793068"/>
                  </a:cubicBezTo>
                  <a:cubicBezTo>
                    <a:pt x="4251" y="681719"/>
                    <a:pt x="18811" y="577779"/>
                    <a:pt x="47993" y="481244"/>
                  </a:cubicBezTo>
                  <a:cubicBezTo>
                    <a:pt x="77175" y="384708"/>
                    <a:pt x="121359" y="298240"/>
                    <a:pt x="180546" y="221834"/>
                  </a:cubicBezTo>
                  <a:cubicBezTo>
                    <a:pt x="235112" y="151253"/>
                    <a:pt x="304490" y="96436"/>
                    <a:pt x="388681" y="57377"/>
                  </a:cubicBezTo>
                  <a:cubicBezTo>
                    <a:pt x="472872" y="18320"/>
                    <a:pt x="572635" y="-797"/>
                    <a:pt x="687971" y="25"/>
                  </a:cubicBezTo>
                  <a:close/>
                  <a:moveTo>
                    <a:pt x="706202" y="197526"/>
                  </a:moveTo>
                  <a:cubicBezTo>
                    <a:pt x="621188" y="194804"/>
                    <a:pt x="547378" y="206326"/>
                    <a:pt x="484773" y="232090"/>
                  </a:cubicBezTo>
                  <a:cubicBezTo>
                    <a:pt x="422168" y="257852"/>
                    <a:pt x="370387" y="295960"/>
                    <a:pt x="329431" y="346412"/>
                  </a:cubicBezTo>
                  <a:cubicBezTo>
                    <a:pt x="287082" y="401803"/>
                    <a:pt x="255558" y="468013"/>
                    <a:pt x="234859" y="545052"/>
                  </a:cubicBezTo>
                  <a:cubicBezTo>
                    <a:pt x="214159" y="622091"/>
                    <a:pt x="203144" y="705776"/>
                    <a:pt x="201815" y="796106"/>
                  </a:cubicBezTo>
                  <a:cubicBezTo>
                    <a:pt x="201562" y="869156"/>
                    <a:pt x="200549" y="942585"/>
                    <a:pt x="198776" y="1016396"/>
                  </a:cubicBezTo>
                  <a:cubicBezTo>
                    <a:pt x="197004" y="1090205"/>
                    <a:pt x="195992" y="1163635"/>
                    <a:pt x="195738" y="1236684"/>
                  </a:cubicBezTo>
                  <a:cubicBezTo>
                    <a:pt x="194156" y="1284097"/>
                    <a:pt x="195802" y="1332082"/>
                    <a:pt x="200676" y="1380633"/>
                  </a:cubicBezTo>
                  <a:cubicBezTo>
                    <a:pt x="205550" y="1429187"/>
                    <a:pt x="214033" y="1476408"/>
                    <a:pt x="226123" y="1522300"/>
                  </a:cubicBezTo>
                  <a:cubicBezTo>
                    <a:pt x="249861" y="1632002"/>
                    <a:pt x="295818" y="1721765"/>
                    <a:pt x="363994" y="1791585"/>
                  </a:cubicBezTo>
                  <a:cubicBezTo>
                    <a:pt x="432169" y="1861409"/>
                    <a:pt x="525983" y="1900276"/>
                    <a:pt x="645432" y="1908188"/>
                  </a:cubicBezTo>
                  <a:cubicBezTo>
                    <a:pt x="733232" y="1911036"/>
                    <a:pt x="808307" y="1898502"/>
                    <a:pt x="870659" y="1870587"/>
                  </a:cubicBezTo>
                  <a:cubicBezTo>
                    <a:pt x="933011" y="1842672"/>
                    <a:pt x="984539" y="1800512"/>
                    <a:pt x="1025242" y="1744112"/>
                  </a:cubicBezTo>
                  <a:cubicBezTo>
                    <a:pt x="1071768" y="1679163"/>
                    <a:pt x="1104812" y="1603200"/>
                    <a:pt x="1124372" y="1516226"/>
                  </a:cubicBezTo>
                  <a:cubicBezTo>
                    <a:pt x="1143932" y="1429249"/>
                    <a:pt x="1153427" y="1338093"/>
                    <a:pt x="1152858" y="1242763"/>
                  </a:cubicBezTo>
                  <a:lnTo>
                    <a:pt x="1149819" y="747490"/>
                  </a:lnTo>
                  <a:cubicBezTo>
                    <a:pt x="1150326" y="664945"/>
                    <a:pt x="1137159" y="583919"/>
                    <a:pt x="1110319" y="504411"/>
                  </a:cubicBezTo>
                  <a:cubicBezTo>
                    <a:pt x="1079618" y="419081"/>
                    <a:pt x="1030116" y="348186"/>
                    <a:pt x="961814" y="291720"/>
                  </a:cubicBezTo>
                  <a:cubicBezTo>
                    <a:pt x="893511" y="235254"/>
                    <a:pt x="808307" y="203857"/>
                    <a:pt x="706202" y="197526"/>
                  </a:cubicBez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Group 28">
            <a:extLst>
              <a:ext uri="{FF2B5EF4-FFF2-40B4-BE49-F238E27FC236}">
                <a16:creationId xmlns:a16="http://schemas.microsoft.com/office/drawing/2014/main" id="{53F6720B-B5C3-F248-8FF6-F7A8295DA8A6}"/>
              </a:ext>
            </a:extLst>
          </p:cNvPr>
          <p:cNvGrpSpPr/>
          <p:nvPr/>
        </p:nvGrpSpPr>
        <p:grpSpPr>
          <a:xfrm>
            <a:off x="1502620" y="2643390"/>
            <a:ext cx="4437336" cy="892552"/>
            <a:chOff x="1458128" y="2045294"/>
            <a:chExt cx="4437336" cy="892552"/>
          </a:xfrm>
        </p:grpSpPr>
        <p:sp>
          <p:nvSpPr>
            <p:cNvPr id="30" name="矩形 73">
              <a:extLst>
                <a:ext uri="{FF2B5EF4-FFF2-40B4-BE49-F238E27FC236}">
                  <a16:creationId xmlns:a16="http://schemas.microsoft.com/office/drawing/2014/main" id="{35037875-CBF5-4F4C-AEDE-8F63EDBADD56}"/>
                </a:ext>
              </a:extLst>
            </p:cNvPr>
            <p:cNvSpPr/>
            <p:nvPr/>
          </p:nvSpPr>
          <p:spPr>
            <a:xfrm>
              <a:off x="1458128" y="2045294"/>
              <a:ext cx="3694786" cy="89255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Speaker Anonymization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How to remove or modify the voice biometrics of a speaker in an audio sample</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31" name="Line 21">
              <a:extLst>
                <a:ext uri="{FF2B5EF4-FFF2-40B4-BE49-F238E27FC236}">
                  <a16:creationId xmlns:a16="http://schemas.microsoft.com/office/drawing/2014/main" id="{9A0C80F3-434F-204E-9583-3AC684CBD321}"/>
                </a:ext>
              </a:extLst>
            </p:cNvPr>
            <p:cNvSpPr>
              <a:spLocks noChangeShapeType="1"/>
            </p:cNvSpPr>
            <p:nvPr/>
          </p:nvSpPr>
          <p:spPr bwMode="auto">
            <a:xfrm flipV="1">
              <a:off x="1535912" y="2412828"/>
              <a:ext cx="4359552" cy="16615"/>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dirty="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32" name="Group 31">
            <a:extLst>
              <a:ext uri="{FF2B5EF4-FFF2-40B4-BE49-F238E27FC236}">
                <a16:creationId xmlns:a16="http://schemas.microsoft.com/office/drawing/2014/main" id="{EA2C6352-8D4D-FE46-AC3E-993DE04E523E}"/>
              </a:ext>
            </a:extLst>
          </p:cNvPr>
          <p:cNvGrpSpPr/>
          <p:nvPr/>
        </p:nvGrpSpPr>
        <p:grpSpPr>
          <a:xfrm>
            <a:off x="1502620" y="3992006"/>
            <a:ext cx="4437336" cy="892552"/>
            <a:chOff x="1458128" y="2045294"/>
            <a:chExt cx="4437336" cy="892552"/>
          </a:xfrm>
        </p:grpSpPr>
        <p:sp>
          <p:nvSpPr>
            <p:cNvPr id="33" name="矩形 73">
              <a:extLst>
                <a:ext uri="{FF2B5EF4-FFF2-40B4-BE49-F238E27FC236}">
                  <a16:creationId xmlns:a16="http://schemas.microsoft.com/office/drawing/2014/main" id="{EA81F62F-CE33-2444-8FF2-FFD8E930332C}"/>
                </a:ext>
              </a:extLst>
            </p:cNvPr>
            <p:cNvSpPr/>
            <p:nvPr/>
          </p:nvSpPr>
          <p:spPr>
            <a:xfrm>
              <a:off x="1458128" y="2045294"/>
              <a:ext cx="3694786" cy="89255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Speech Content Desensitization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How to remove or modify the sensitive content in speech/conversations in an audio sample </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34" name="Line 21">
              <a:extLst>
                <a:ext uri="{FF2B5EF4-FFF2-40B4-BE49-F238E27FC236}">
                  <a16:creationId xmlns:a16="http://schemas.microsoft.com/office/drawing/2014/main" id="{52A47582-0DAD-3A4B-853A-ADF38A64BADD}"/>
                </a:ext>
              </a:extLst>
            </p:cNvPr>
            <p:cNvSpPr>
              <a:spLocks noChangeShapeType="1"/>
            </p:cNvSpPr>
            <p:nvPr/>
          </p:nvSpPr>
          <p:spPr bwMode="auto">
            <a:xfrm flipV="1">
              <a:off x="1535912" y="2408710"/>
              <a:ext cx="4359552" cy="20734"/>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sp>
        <p:nvSpPr>
          <p:cNvPr id="38" name="Line 21">
            <a:extLst>
              <a:ext uri="{FF2B5EF4-FFF2-40B4-BE49-F238E27FC236}">
                <a16:creationId xmlns:a16="http://schemas.microsoft.com/office/drawing/2014/main" id="{D1AEFFFD-245A-7A4B-804F-04BAFDE4AEB7}"/>
              </a:ext>
            </a:extLst>
          </p:cNvPr>
          <p:cNvSpPr>
            <a:spLocks noChangeShapeType="1"/>
          </p:cNvSpPr>
          <p:nvPr/>
        </p:nvSpPr>
        <p:spPr bwMode="auto">
          <a:xfrm flipH="1">
            <a:off x="6079998" y="2570148"/>
            <a:ext cx="2" cy="2614706"/>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40" name="TextBox 39">
            <a:extLst>
              <a:ext uri="{FF2B5EF4-FFF2-40B4-BE49-F238E27FC236}">
                <a16:creationId xmlns:a16="http://schemas.microsoft.com/office/drawing/2014/main" id="{40211C88-24EF-364A-A768-18D1D8DAB013}"/>
              </a:ext>
            </a:extLst>
          </p:cNvPr>
          <p:cNvSpPr txBox="1"/>
          <p:nvPr/>
        </p:nvSpPr>
        <p:spPr>
          <a:xfrm>
            <a:off x="6495184" y="4122581"/>
            <a:ext cx="3809997" cy="697692"/>
          </a:xfrm>
          <a:prstGeom prst="rect">
            <a:avLst/>
          </a:prstGeom>
          <a:noFill/>
        </p:spPr>
        <p:txBody>
          <a:bodyPr wrap="square">
            <a:spAutoFit/>
          </a:bodyPr>
          <a:lstStyle/>
          <a:p>
            <a:pPr>
              <a:lnSpc>
                <a:spcPct val="150000"/>
              </a:lnSpc>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Blur Method</a:t>
            </a:r>
          </a:p>
          <a:p>
            <a:pPr>
              <a:lnSpc>
                <a:spcPct val="150000"/>
              </a:lnSpc>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Detect and Replace sensitive keywords</a:t>
            </a:r>
          </a:p>
        </p:txBody>
      </p:sp>
      <p:sp>
        <p:nvSpPr>
          <p:cNvPr id="41" name="Triangle 40">
            <a:extLst>
              <a:ext uri="{FF2B5EF4-FFF2-40B4-BE49-F238E27FC236}">
                <a16:creationId xmlns:a16="http://schemas.microsoft.com/office/drawing/2014/main" id="{394FF3B7-208A-684F-B15A-BC8B5ACC6B8C}"/>
              </a:ext>
            </a:extLst>
          </p:cNvPr>
          <p:cNvSpPr/>
          <p:nvPr/>
        </p:nvSpPr>
        <p:spPr>
          <a:xfrm rot="5400000">
            <a:off x="6181517" y="4308736"/>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riangle 41">
            <a:extLst>
              <a:ext uri="{FF2B5EF4-FFF2-40B4-BE49-F238E27FC236}">
                <a16:creationId xmlns:a16="http://schemas.microsoft.com/office/drawing/2014/main" id="{F2236BC3-BD5D-704D-A954-6E638D13EC65}"/>
              </a:ext>
            </a:extLst>
          </p:cNvPr>
          <p:cNvSpPr/>
          <p:nvPr/>
        </p:nvSpPr>
        <p:spPr>
          <a:xfrm rot="5400000">
            <a:off x="6181517" y="4608549"/>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riangle 42">
            <a:extLst>
              <a:ext uri="{FF2B5EF4-FFF2-40B4-BE49-F238E27FC236}">
                <a16:creationId xmlns:a16="http://schemas.microsoft.com/office/drawing/2014/main" id="{684993AD-38DF-324E-B073-4CD90D5EACAF}"/>
              </a:ext>
            </a:extLst>
          </p:cNvPr>
          <p:cNvSpPr/>
          <p:nvPr/>
        </p:nvSpPr>
        <p:spPr>
          <a:xfrm rot="5400000">
            <a:off x="6181516" y="2951682"/>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69AD818B-FE86-D147-9351-0516102DAC94}"/>
              </a:ext>
            </a:extLst>
          </p:cNvPr>
          <p:cNvSpPr txBox="1"/>
          <p:nvPr/>
        </p:nvSpPr>
        <p:spPr>
          <a:xfrm>
            <a:off x="6495184" y="2788492"/>
            <a:ext cx="3809997" cy="1020857"/>
          </a:xfrm>
          <a:prstGeom prst="rect">
            <a:avLst/>
          </a:prstGeom>
          <a:noFill/>
        </p:spPr>
        <p:txBody>
          <a:bodyPr wrap="square">
            <a:spAutoFit/>
          </a:bodyPr>
          <a:lstStyle/>
          <a:p>
            <a:pPr>
              <a:lnSpc>
                <a:spcPct val="150000"/>
              </a:lnSpc>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Voice Conversion</a:t>
            </a:r>
          </a:p>
          <a:p>
            <a:pPr>
              <a:lnSpc>
                <a:spcPct val="150000"/>
              </a:lnSpc>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Blur Method</a:t>
            </a:r>
          </a:p>
          <a:p>
            <a:pPr>
              <a:lnSpc>
                <a:spcPct val="150000"/>
              </a:lnSpc>
            </a:pPr>
            <a:endParaRPr lang="en-US" altLang="zh-CN" sz="1400" dirty="0">
              <a:solidFill>
                <a:prstClr val="black">
                  <a:lumMod val="75000"/>
                  <a:lumOff val="25000"/>
                </a:prstClr>
              </a:solidFill>
              <a:latin typeface="Century Gothic" panose="020B0502020202020204" pitchFamily="34" charset="0"/>
              <a:ea typeface="宋体" panose="02010600030101010101" pitchFamily="2" charset="-122"/>
            </a:endParaRPr>
          </a:p>
        </p:txBody>
      </p:sp>
      <p:sp>
        <p:nvSpPr>
          <p:cNvPr id="49" name="矩形 73">
            <a:extLst>
              <a:ext uri="{FF2B5EF4-FFF2-40B4-BE49-F238E27FC236}">
                <a16:creationId xmlns:a16="http://schemas.microsoft.com/office/drawing/2014/main" id="{26F1AED1-4324-BA48-8C33-D54C56DA9D18}"/>
              </a:ext>
            </a:extLst>
          </p:cNvPr>
          <p:cNvSpPr/>
          <p:nvPr/>
        </p:nvSpPr>
        <p:spPr>
          <a:xfrm>
            <a:off x="421991" y="1184328"/>
            <a:ext cx="4947178" cy="89255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Why Need Audio Anonymization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Risk 1: Identity Privacy Breach</a:t>
            </a: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Risk 2: Speech Content Privacy Breach</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51" name="Line 21">
            <a:extLst>
              <a:ext uri="{FF2B5EF4-FFF2-40B4-BE49-F238E27FC236}">
                <a16:creationId xmlns:a16="http://schemas.microsoft.com/office/drawing/2014/main" id="{9B9DE54B-A123-3B48-AD26-6FFC15F2FB67}"/>
              </a:ext>
            </a:extLst>
          </p:cNvPr>
          <p:cNvSpPr>
            <a:spLocks noChangeShapeType="1"/>
          </p:cNvSpPr>
          <p:nvPr/>
        </p:nvSpPr>
        <p:spPr bwMode="auto">
          <a:xfrm flipV="1">
            <a:off x="597837" y="1525938"/>
            <a:ext cx="4359552" cy="16615"/>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dirty="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52" name="Triangle 51">
            <a:extLst>
              <a:ext uri="{FF2B5EF4-FFF2-40B4-BE49-F238E27FC236}">
                <a16:creationId xmlns:a16="http://schemas.microsoft.com/office/drawing/2014/main" id="{8BD4B27E-6289-C247-AD2A-0E4B9A8759F4}"/>
              </a:ext>
            </a:extLst>
          </p:cNvPr>
          <p:cNvSpPr/>
          <p:nvPr/>
        </p:nvSpPr>
        <p:spPr>
          <a:xfrm rot="5400000">
            <a:off x="6181516" y="3255375"/>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TextBox 9">
            <a:extLst>
              <a:ext uri="{FF2B5EF4-FFF2-40B4-BE49-F238E27FC236}">
                <a16:creationId xmlns:a16="http://schemas.microsoft.com/office/drawing/2014/main" id="{AEA3BD46-E23E-0E49-B3E0-C031F48161AF}"/>
              </a:ext>
            </a:extLst>
          </p:cNvPr>
          <p:cNvSpPr txBox="1"/>
          <p:nvPr/>
        </p:nvSpPr>
        <p:spPr>
          <a:xfrm>
            <a:off x="6003635" y="3244334"/>
            <a:ext cx="184731" cy="369332"/>
          </a:xfrm>
          <a:prstGeom prst="rect">
            <a:avLst/>
          </a:prstGeom>
          <a:noFill/>
        </p:spPr>
        <p:txBody>
          <a:bodyPr wrap="non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a:p>
        </p:txBody>
      </p:sp>
    </p:spTree>
    <p:extLst>
      <p:ext uri="{BB962C8B-B14F-4D97-AF65-F5344CB8AC3E}">
        <p14:creationId xmlns:p14="http://schemas.microsoft.com/office/powerpoint/2010/main" val="374435675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 calcmode="lin" valueType="num">
                                      <p:cBhvr>
                                        <p:cTn id="9" dur="500" fill="hold"/>
                                        <p:tgtEl>
                                          <p:spTgt spid="20"/>
                                        </p:tgtEl>
                                        <p:attrNameLst>
                                          <p:attrName>style.rotation</p:attrName>
                                        </p:attrNameLst>
                                      </p:cBhvr>
                                      <p:tavLst>
                                        <p:tav tm="0">
                                          <p:val>
                                            <p:fltVal val="360"/>
                                          </p:val>
                                        </p:tav>
                                        <p:tav tm="100000">
                                          <p:val>
                                            <p:fltVal val="0"/>
                                          </p:val>
                                        </p:tav>
                                      </p:tavLst>
                                    </p:anim>
                                    <p:animEffect transition="in" filter="fade">
                                      <p:cBhvr>
                                        <p:cTn id="10" dur="500"/>
                                        <p:tgtEl>
                                          <p:spTgt spid="20"/>
                                        </p:tgtEl>
                                      </p:cBhvr>
                                    </p:animEffect>
                                  </p:childTnLst>
                                </p:cTn>
                              </p:par>
                            </p:childTnLst>
                          </p:cTn>
                        </p:par>
                      </p:childTnLst>
                    </p:cTn>
                  </p:par>
                  <p:par>
                    <p:cTn id="11" fill="hold">
                      <p:stCondLst>
                        <p:cond delay="indefinite"/>
                      </p:stCondLst>
                      <p:childTnLst>
                        <p:par>
                          <p:cTn id="12" fill="hold">
                            <p:stCondLst>
                              <p:cond delay="0"/>
                            </p:stCondLst>
                            <p:childTnLst>
                              <p:par>
                                <p:cTn id="13" presetID="49" presetClass="entr" presetSubtype="0" decel="10000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p:cTn id="15" dur="500" fill="hold"/>
                                        <p:tgtEl>
                                          <p:spTgt spid="23"/>
                                        </p:tgtEl>
                                        <p:attrNameLst>
                                          <p:attrName>ppt_w</p:attrName>
                                        </p:attrNameLst>
                                      </p:cBhvr>
                                      <p:tavLst>
                                        <p:tav tm="0">
                                          <p:val>
                                            <p:fltVal val="0"/>
                                          </p:val>
                                        </p:tav>
                                        <p:tav tm="100000">
                                          <p:val>
                                            <p:strVal val="#ppt_w"/>
                                          </p:val>
                                        </p:tav>
                                      </p:tavLst>
                                    </p:anim>
                                    <p:anim calcmode="lin" valueType="num">
                                      <p:cBhvr>
                                        <p:cTn id="16" dur="500" fill="hold"/>
                                        <p:tgtEl>
                                          <p:spTgt spid="23"/>
                                        </p:tgtEl>
                                        <p:attrNameLst>
                                          <p:attrName>ppt_h</p:attrName>
                                        </p:attrNameLst>
                                      </p:cBhvr>
                                      <p:tavLst>
                                        <p:tav tm="0">
                                          <p:val>
                                            <p:fltVal val="0"/>
                                          </p:val>
                                        </p:tav>
                                        <p:tav tm="100000">
                                          <p:val>
                                            <p:strVal val="#ppt_h"/>
                                          </p:val>
                                        </p:tav>
                                      </p:tavLst>
                                    </p:anim>
                                    <p:anim calcmode="lin" valueType="num">
                                      <p:cBhvr>
                                        <p:cTn id="17" dur="500" fill="hold"/>
                                        <p:tgtEl>
                                          <p:spTgt spid="23"/>
                                        </p:tgtEl>
                                        <p:attrNameLst>
                                          <p:attrName>style.rotation</p:attrName>
                                        </p:attrNameLst>
                                      </p:cBhvr>
                                      <p:tavLst>
                                        <p:tav tm="0">
                                          <p:val>
                                            <p:fltVal val="360"/>
                                          </p:val>
                                        </p:tav>
                                        <p:tav tm="100000">
                                          <p:val>
                                            <p:fltVal val="0"/>
                                          </p:val>
                                        </p:tav>
                                      </p:tavLst>
                                    </p:anim>
                                    <p:animEffect transition="in" filter="fade">
                                      <p:cBhvr>
                                        <p:cTn id="18"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717363" cy="1107996"/>
          </a:xfrm>
          <a:prstGeom prst="rect">
            <a:avLst/>
          </a:prstGeom>
          <a:noFill/>
          <a:ln>
            <a:noFill/>
          </a:ln>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Speaker Anonymization – Voice Conversion        GMM-PCA</a:t>
            </a:r>
          </a:p>
          <a:p>
            <a:endParaRPr lang="en-US" altLang="zh-CN"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矩形 4">
            <a:extLst>
              <a:ext uri="{FF2B5EF4-FFF2-40B4-BE49-F238E27FC236}">
                <a16:creationId xmlns:a16="http://schemas.microsoft.com/office/drawing/2014/main" id="{137599B7-E3A6-A24C-BAF9-219DE0284342}"/>
              </a:ext>
            </a:extLst>
          </p:cNvPr>
          <p:cNvSpPr/>
          <p:nvPr/>
        </p:nvSpPr>
        <p:spPr>
          <a:xfrm>
            <a:off x="6352786" y="1146243"/>
            <a:ext cx="5352673" cy="483209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SzPct val="100000"/>
            </a:pPr>
            <a:r>
              <a:rPr lang="en-CA" altLang="zh-CN" sz="1400" u="sng" dirty="0">
                <a:latin typeface="Century Gothic" panose="020B0502020202020204" pitchFamily="34" charset="0"/>
              </a:rPr>
              <a:t>Step 1.</a:t>
            </a:r>
          </a:p>
          <a:p>
            <a:pPr>
              <a:buSzPct val="100000"/>
            </a:pPr>
            <a:r>
              <a:rPr lang="en-CA" altLang="zh-CN" sz="1400" dirty="0">
                <a:latin typeface="Century Gothic" panose="020B0502020202020204" pitchFamily="34" charset="0"/>
              </a:rPr>
              <a:t>Derive 3 components from the audio</a:t>
            </a:r>
          </a:p>
          <a:p>
            <a:pPr marL="342900" indent="-342900">
              <a:buSzPct val="100000"/>
              <a:buAutoNum type="arabicPeriod"/>
            </a:pPr>
            <a:r>
              <a:rPr lang="en-CA" altLang="zh-CN" sz="1400" dirty="0">
                <a:latin typeface="Century Gothic" panose="020B0502020202020204" pitchFamily="34" charset="0"/>
              </a:rPr>
              <a:t>X-vector extracted by TDNN(Time delay neural network) which represents the identity of the speaker (voice biometric)</a:t>
            </a:r>
          </a:p>
          <a:p>
            <a:pPr marL="342900" indent="-342900">
              <a:buSzPct val="100000"/>
              <a:buAutoNum type="arabicPeriod"/>
            </a:pPr>
            <a:r>
              <a:rPr lang="en-CA" altLang="zh-CN" sz="1400" dirty="0">
                <a:latin typeface="Century Gothic" panose="020B0502020202020204" pitchFamily="34" charset="0"/>
              </a:rPr>
              <a:t>The bottleneck features obtained by applying an automatic speech recognition acoustic model</a:t>
            </a:r>
          </a:p>
          <a:p>
            <a:pPr marL="342900" indent="-342900">
              <a:buSzPct val="100000"/>
              <a:buAutoNum type="arabicPeriod"/>
            </a:pPr>
            <a:r>
              <a:rPr lang="en-CA" altLang="zh-CN" sz="1400" dirty="0">
                <a:latin typeface="Century Gothic" panose="020B0502020202020204" pitchFamily="34" charset="0"/>
              </a:rPr>
              <a:t>Pitch Information (F0)</a:t>
            </a:r>
          </a:p>
          <a:p>
            <a:pPr>
              <a:buSzPct val="100000"/>
            </a:pPr>
            <a:endParaRPr lang="en-CA" altLang="zh-CN" sz="1400" dirty="0">
              <a:latin typeface="Century Gothic" panose="020B0502020202020204" pitchFamily="34" charset="0"/>
            </a:endParaRPr>
          </a:p>
          <a:p>
            <a:pPr>
              <a:buSzPct val="100000"/>
            </a:pPr>
            <a:r>
              <a:rPr lang="en-CA" altLang="zh-CN" sz="1400" u="sng" dirty="0">
                <a:latin typeface="Century Gothic" panose="020B0502020202020204" pitchFamily="34" charset="0"/>
              </a:rPr>
              <a:t>Step 2.</a:t>
            </a:r>
          </a:p>
          <a:p>
            <a:pPr>
              <a:buSzPct val="100000"/>
            </a:pPr>
            <a:r>
              <a:rPr lang="en-CA" altLang="zh-CN" sz="1400" dirty="0">
                <a:latin typeface="Century Gothic" panose="020B0502020202020204" pitchFamily="34" charset="0"/>
              </a:rPr>
              <a:t>Generate a pseudo x-vector </a:t>
            </a:r>
          </a:p>
          <a:p>
            <a:pPr marL="342900" indent="-342900">
              <a:buSzPct val="100000"/>
              <a:buAutoNum type="arabicPeriod"/>
            </a:pPr>
            <a:r>
              <a:rPr lang="en-CA" altLang="zh-CN" sz="1400" dirty="0">
                <a:solidFill>
                  <a:prstClr val="black">
                    <a:lumMod val="75000"/>
                    <a:lumOff val="25000"/>
                  </a:prstClr>
                </a:solidFill>
                <a:latin typeface="Century Gothic" panose="020B0502020202020204" pitchFamily="34" charset="0"/>
                <a:ea typeface="宋体" panose="02010600030101010101" pitchFamily="2" charset="-122"/>
              </a:rPr>
              <a:t>Learn the properties of x-vector space using PCA (Principle Component Analysis</a:t>
            </a:r>
          </a:p>
          <a:p>
            <a:pPr marL="342900" indent="-342900">
              <a:buSzPct val="100000"/>
              <a:buAutoNum type="arabicPeriod"/>
            </a:pPr>
            <a:r>
              <a:rPr lang="en-CA" altLang="zh-CN" sz="1400" dirty="0">
                <a:solidFill>
                  <a:prstClr val="black">
                    <a:lumMod val="75000"/>
                    <a:lumOff val="25000"/>
                  </a:prstClr>
                </a:solidFill>
                <a:latin typeface="Century Gothic" panose="020B0502020202020204" pitchFamily="34" charset="0"/>
                <a:ea typeface="宋体" panose="02010600030101010101" pitchFamily="2" charset="-122"/>
              </a:rPr>
              <a:t>Fit a generative model on the reduced space using GMM(Gaussian Mixture Model)</a:t>
            </a:r>
          </a:p>
          <a:p>
            <a:pPr>
              <a:buSzPct val="100000"/>
            </a:pPr>
            <a:endParaRPr lang="en-CA" altLang="zh-CN" sz="1400" dirty="0">
              <a:solidFill>
                <a:prstClr val="black">
                  <a:lumMod val="75000"/>
                  <a:lumOff val="25000"/>
                </a:prstClr>
              </a:solidFill>
              <a:latin typeface="Century Gothic" panose="020B0502020202020204" pitchFamily="34" charset="0"/>
              <a:ea typeface="宋体" panose="02010600030101010101" pitchFamily="2" charset="-122"/>
            </a:endParaRPr>
          </a:p>
          <a:p>
            <a:pPr>
              <a:buSzPct val="100000"/>
            </a:pPr>
            <a:r>
              <a:rPr lang="en-CA" altLang="zh-CN" sz="1400" u="sng" dirty="0">
                <a:latin typeface="Century Gothic" panose="020B0502020202020204" pitchFamily="34" charset="0"/>
              </a:rPr>
              <a:t>Step 3.</a:t>
            </a:r>
          </a:p>
          <a:p>
            <a:pPr marL="342900" indent="-342900">
              <a:buSzPct val="100000"/>
              <a:buAutoNum type="arabicPeriod"/>
            </a:pPr>
            <a:r>
              <a:rPr lang="en-CA" altLang="zh-CN" sz="1400" dirty="0">
                <a:solidFill>
                  <a:prstClr val="black">
                    <a:lumMod val="75000"/>
                    <a:lumOff val="25000"/>
                  </a:prstClr>
                </a:solidFill>
                <a:latin typeface="Century Gothic" panose="020B0502020202020204" pitchFamily="34" charset="0"/>
                <a:ea typeface="宋体" panose="02010600030101010101" pitchFamily="2" charset="-122"/>
              </a:rPr>
              <a:t>Use a speech synthesis module: F0, BN features and the pseudo x-vectors to generate melspectrograms, output mel-filterbanks</a:t>
            </a:r>
          </a:p>
          <a:p>
            <a:pPr marL="342900" indent="-342900">
              <a:buSzPct val="100000"/>
              <a:buAutoNum type="arabicPeriod"/>
            </a:pPr>
            <a:r>
              <a:rPr lang="en-CA" altLang="zh-CN" sz="1400" dirty="0">
                <a:solidFill>
                  <a:prstClr val="black">
                    <a:lumMod val="75000"/>
                    <a:lumOff val="25000"/>
                  </a:prstClr>
                </a:solidFill>
                <a:latin typeface="Century Gothic" panose="020B0502020202020204" pitchFamily="34" charset="0"/>
                <a:ea typeface="宋体" panose="02010600030101010101" pitchFamily="2" charset="-122"/>
              </a:rPr>
              <a:t>NSF model process these filterbanks along with F0 and pseudo x-vector to generate anonymized audio</a:t>
            </a:r>
          </a:p>
        </p:txBody>
      </p:sp>
      <p:sp>
        <p:nvSpPr>
          <p:cNvPr id="24" name="Triangle 23">
            <a:extLst>
              <a:ext uri="{FF2B5EF4-FFF2-40B4-BE49-F238E27FC236}">
                <a16:creationId xmlns:a16="http://schemas.microsoft.com/office/drawing/2014/main" id="{4D9FBD58-3C35-5D4B-82A5-E18B6C2D5837}"/>
              </a:ext>
            </a:extLst>
          </p:cNvPr>
          <p:cNvSpPr/>
          <p:nvPr/>
        </p:nvSpPr>
        <p:spPr>
          <a:xfrm rot="5400000">
            <a:off x="6179160" y="1239338"/>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riangle 24">
            <a:extLst>
              <a:ext uri="{FF2B5EF4-FFF2-40B4-BE49-F238E27FC236}">
                <a16:creationId xmlns:a16="http://schemas.microsoft.com/office/drawing/2014/main" id="{36AD9284-9D74-3346-BD34-A53DFC7C9B79}"/>
              </a:ext>
            </a:extLst>
          </p:cNvPr>
          <p:cNvSpPr/>
          <p:nvPr/>
        </p:nvSpPr>
        <p:spPr>
          <a:xfrm rot="5400000">
            <a:off x="6179160" y="4699992"/>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riangle 25">
            <a:extLst>
              <a:ext uri="{FF2B5EF4-FFF2-40B4-BE49-F238E27FC236}">
                <a16:creationId xmlns:a16="http://schemas.microsoft.com/office/drawing/2014/main" id="{4EC44302-1DFE-8143-AA2F-273B37B02721}"/>
              </a:ext>
            </a:extLst>
          </p:cNvPr>
          <p:cNvSpPr/>
          <p:nvPr/>
        </p:nvSpPr>
        <p:spPr>
          <a:xfrm rot="5400000">
            <a:off x="6179160" y="3168810"/>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Diagram&#10;&#10;Description automatically generated">
            <a:extLst>
              <a:ext uri="{FF2B5EF4-FFF2-40B4-BE49-F238E27FC236}">
                <a16:creationId xmlns:a16="http://schemas.microsoft.com/office/drawing/2014/main" id="{AB704093-7335-9340-AE93-A582AACFDDD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7267" r="5447"/>
          <a:stretch/>
        </p:blipFill>
        <p:spPr>
          <a:xfrm>
            <a:off x="322729" y="1585914"/>
            <a:ext cx="5619850" cy="2217816"/>
          </a:xfrm>
          <a:prstGeom prst="rect">
            <a:avLst/>
          </a:prstGeom>
        </p:spPr>
      </p:pic>
      <p:pic>
        <p:nvPicPr>
          <p:cNvPr id="4" name="Picture 3" descr="Diagram&#10;&#10;Description automatically generated">
            <a:extLst>
              <a:ext uri="{FF2B5EF4-FFF2-40B4-BE49-F238E27FC236}">
                <a16:creationId xmlns:a16="http://schemas.microsoft.com/office/drawing/2014/main" id="{C1F9F089-C31D-9A4D-B508-CD9475230297}"/>
              </a:ext>
            </a:extLst>
          </p:cNvPr>
          <p:cNvPicPr>
            <a:picLocks noChangeAspect="1"/>
          </p:cNvPicPr>
          <p:nvPr/>
        </p:nvPicPr>
        <p:blipFill rotWithShape="1">
          <a:blip r:embed="rId4">
            <a:extLst>
              <a:ext uri="{28A0092B-C50C-407E-A947-70E740481C1C}">
                <a14:useLocalDpi xmlns:a14="http://schemas.microsoft.com/office/drawing/2010/main" val="0"/>
              </a:ext>
            </a:extLst>
          </a:blip>
          <a:srcRect l="23937" t="24240" r="61625" b="23034"/>
          <a:stretch/>
        </p:blipFill>
        <p:spPr>
          <a:xfrm>
            <a:off x="700088" y="3976817"/>
            <a:ext cx="585788" cy="527231"/>
          </a:xfrm>
          <a:prstGeom prst="rect">
            <a:avLst/>
          </a:prstGeom>
        </p:spPr>
      </p:pic>
      <p:pic>
        <p:nvPicPr>
          <p:cNvPr id="16" name="Picture 15" descr="Diagram&#10;&#10;Description automatically generated">
            <a:extLst>
              <a:ext uri="{FF2B5EF4-FFF2-40B4-BE49-F238E27FC236}">
                <a16:creationId xmlns:a16="http://schemas.microsoft.com/office/drawing/2014/main" id="{E3E905B5-B821-9849-A7D9-240E217CF73B}"/>
              </a:ext>
            </a:extLst>
          </p:cNvPr>
          <p:cNvPicPr>
            <a:picLocks noChangeAspect="1"/>
          </p:cNvPicPr>
          <p:nvPr/>
        </p:nvPicPr>
        <p:blipFill rotWithShape="1">
          <a:blip r:embed="rId4">
            <a:extLst>
              <a:ext uri="{28A0092B-C50C-407E-A947-70E740481C1C}">
                <a14:useLocalDpi xmlns:a14="http://schemas.microsoft.com/office/drawing/2010/main" val="0"/>
              </a:ext>
            </a:extLst>
          </a:blip>
          <a:srcRect l="57230" t="29816" r="27629" b="23033"/>
          <a:stretch/>
        </p:blipFill>
        <p:spPr>
          <a:xfrm>
            <a:off x="671513" y="5036343"/>
            <a:ext cx="614363" cy="471486"/>
          </a:xfrm>
          <a:prstGeom prst="rect">
            <a:avLst/>
          </a:prstGeom>
        </p:spPr>
      </p:pic>
      <p:sp>
        <p:nvSpPr>
          <p:cNvPr id="17" name="TextBox 16">
            <a:extLst>
              <a:ext uri="{FF2B5EF4-FFF2-40B4-BE49-F238E27FC236}">
                <a16:creationId xmlns:a16="http://schemas.microsoft.com/office/drawing/2014/main" id="{61E04A99-29DB-4B4F-B8C8-1EFBCFCB857B}"/>
              </a:ext>
            </a:extLst>
          </p:cNvPr>
          <p:cNvSpPr txBox="1"/>
          <p:nvPr/>
        </p:nvSpPr>
        <p:spPr>
          <a:xfrm>
            <a:off x="1538920" y="3976817"/>
            <a:ext cx="3618867" cy="1107996"/>
          </a:xfrm>
          <a:prstGeom prst="rect">
            <a:avLst/>
          </a:prstGeom>
          <a:noFill/>
        </p:spPr>
        <p:txBody>
          <a:bodyPr wrap="square">
            <a:spAutoFit/>
          </a:bodyPr>
          <a:lstStyle/>
          <a:p>
            <a:r>
              <a:rPr lang="en-CA" sz="1200" dirty="0">
                <a:latin typeface="Century Gothic" panose="020B0502020202020204" pitchFamily="34" charset="0"/>
              </a:rPr>
              <a:t>GMM: a probabilistic model that assumes all the data points are generated from a mixture of a finite number of Gaussian distribution with unknown parameters</a:t>
            </a:r>
          </a:p>
          <a:p>
            <a:endParaRPr lang="en-US" dirty="0"/>
          </a:p>
        </p:txBody>
      </p:sp>
      <p:sp>
        <p:nvSpPr>
          <p:cNvPr id="19" name="TextBox 18">
            <a:extLst>
              <a:ext uri="{FF2B5EF4-FFF2-40B4-BE49-F238E27FC236}">
                <a16:creationId xmlns:a16="http://schemas.microsoft.com/office/drawing/2014/main" id="{6F9A1249-0536-A04C-B7DB-D9304B498BF3}"/>
              </a:ext>
            </a:extLst>
          </p:cNvPr>
          <p:cNvSpPr txBox="1"/>
          <p:nvPr/>
        </p:nvSpPr>
        <p:spPr>
          <a:xfrm>
            <a:off x="1538920" y="5008839"/>
            <a:ext cx="3618867" cy="1569660"/>
          </a:xfrm>
          <a:prstGeom prst="rect">
            <a:avLst/>
          </a:prstGeom>
          <a:noFill/>
        </p:spPr>
        <p:txBody>
          <a:bodyPr wrap="square">
            <a:spAutoFit/>
          </a:bodyPr>
          <a:lstStyle/>
          <a:p>
            <a:r>
              <a:rPr lang="en-CA" sz="1200" dirty="0">
                <a:latin typeface="Century Gothic" panose="020B0502020202020204" pitchFamily="34" charset="0"/>
              </a:rPr>
              <a:t>PCA: PCA maps original data matrix onto an orthogonal space and let us extract a set of factors and then select a subset of those factors, reduce the dimensionality of the problem, those factors are the principle components (PCs) extracted through PCA)</a:t>
            </a:r>
          </a:p>
          <a:p>
            <a:endParaRPr lang="en-CA" sz="1200" dirty="0">
              <a:latin typeface="Century Gothic" panose="020B0502020202020204" pitchFamily="34" charset="0"/>
            </a:endParaRPr>
          </a:p>
          <a:p>
            <a:endParaRPr lang="en-CA" sz="1200" dirty="0">
              <a:latin typeface="Century Gothic" panose="020B0502020202020204" pitchFamily="34" charset="0"/>
            </a:endParaRPr>
          </a:p>
        </p:txBody>
      </p:sp>
    </p:spTree>
    <p:extLst>
      <p:ext uri="{BB962C8B-B14F-4D97-AF65-F5344CB8AC3E}">
        <p14:creationId xmlns:p14="http://schemas.microsoft.com/office/powerpoint/2010/main" val="274743471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 name="Picture 9" descr="Diagram&#10;&#10;Description automatically generated">
            <a:extLst>
              <a:ext uri="{FF2B5EF4-FFF2-40B4-BE49-F238E27FC236}">
                <a16:creationId xmlns:a16="http://schemas.microsoft.com/office/drawing/2014/main" id="{A5B5AD20-4283-7B41-875E-B9FE147AD536}"/>
              </a:ext>
            </a:extLst>
          </p:cNvPr>
          <p:cNvPicPr>
            <a:picLocks noChangeAspect="1"/>
          </p:cNvPicPr>
          <p:nvPr/>
        </p:nvPicPr>
        <p:blipFill rotWithShape="1">
          <a:blip r:embed="rId3">
            <a:extLst>
              <a:ext uri="{28A0092B-C50C-407E-A947-70E740481C1C}">
                <a14:useLocalDpi xmlns:a14="http://schemas.microsoft.com/office/drawing/2010/main" val="0"/>
              </a:ext>
            </a:extLst>
          </a:blip>
          <a:srcRect r="3637"/>
          <a:stretch/>
        </p:blipFill>
        <p:spPr>
          <a:xfrm>
            <a:off x="284439" y="2997244"/>
            <a:ext cx="5142459" cy="3161454"/>
          </a:xfrm>
          <a:prstGeom prst="rect">
            <a:avLst/>
          </a:prstGeom>
        </p:spPr>
      </p:pic>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5686813" cy="1477328"/>
          </a:xfrm>
          <a:prstGeom prst="rect">
            <a:avLst/>
          </a:prstGeom>
          <a:noFill/>
          <a:ln>
            <a:noFill/>
          </a:ln>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Speaker Anonymization – Voice Conversion </a:t>
            </a:r>
            <a:r>
              <a:rPr lang="en-CA" sz="2400" b="1" kern="0" dirty="0" err="1">
                <a:solidFill>
                  <a:prstClr val="black">
                    <a:lumMod val="75000"/>
                    <a:lumOff val="25000"/>
                  </a:prstClr>
                </a:solidFill>
                <a:latin typeface="Bodoni MT" panose="02070603080606020203" pitchFamily="18" charset="77"/>
                <a:ea typeface="宋体" panose="02010600030101010101" pitchFamily="2" charset="-122"/>
              </a:rPr>
              <a:t>CycleVAE</a:t>
            </a:r>
            <a:r>
              <a:rPr lang="en-CA" sz="2400" b="1" kern="0" dirty="0">
                <a:solidFill>
                  <a:prstClr val="black">
                    <a:lumMod val="75000"/>
                    <a:lumOff val="25000"/>
                  </a:prstClr>
                </a:solidFill>
                <a:latin typeface="Bodoni MT" panose="02070603080606020203" pitchFamily="18" charset="77"/>
                <a:ea typeface="宋体" panose="02010600030101010101" pitchFamily="2" charset="-122"/>
              </a:rPr>
              <a:t>-GAN</a:t>
            </a:r>
          </a:p>
          <a:p>
            <a:endParaRPr lang="en-US" altLang="zh-CN" sz="2400" b="1" kern="0" dirty="0">
              <a:solidFill>
                <a:prstClr val="black">
                  <a:lumMod val="75000"/>
                  <a:lumOff val="25000"/>
                </a:prstClr>
              </a:solidFill>
              <a:latin typeface="Bodoni MT" panose="02070603080606020203" pitchFamily="18" charset="77"/>
              <a:ea typeface="宋体" panose="02010600030101010101" pitchFamily="2" charset="-122"/>
            </a:endParaRPr>
          </a:p>
          <a:p>
            <a:endParaRPr lang="en-US" altLang="zh-CN"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矩形 4">
            <a:extLst>
              <a:ext uri="{FF2B5EF4-FFF2-40B4-BE49-F238E27FC236}">
                <a16:creationId xmlns:a16="http://schemas.microsoft.com/office/drawing/2014/main" id="{137599B7-E3A6-A24C-BAF9-219DE0284342}"/>
              </a:ext>
            </a:extLst>
          </p:cNvPr>
          <p:cNvSpPr/>
          <p:nvPr/>
        </p:nvSpPr>
        <p:spPr>
          <a:xfrm>
            <a:off x="5814779" y="1134740"/>
            <a:ext cx="6092782" cy="5693866"/>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SzPct val="100000"/>
            </a:pPr>
            <a:r>
              <a:rPr lang="en-CA" altLang="zh-CN" sz="1400" b="1" u="sng" dirty="0">
                <a:latin typeface="Century Gothic" panose="020B0502020202020204" pitchFamily="34" charset="0"/>
              </a:rPr>
              <a:t>Variational Autoencoder (VAE)</a:t>
            </a:r>
          </a:p>
          <a:p>
            <a:pPr marL="342900" lvl="0" indent="-342900">
              <a:buAutoNum type="arabicPeriod"/>
            </a:pPr>
            <a:r>
              <a:rPr lang="en-CA" sz="1400" dirty="0">
                <a:latin typeface="Century Gothic" panose="020B0502020202020204" pitchFamily="34" charset="0"/>
              </a:rPr>
              <a:t>The model receives x as input</a:t>
            </a:r>
          </a:p>
          <a:p>
            <a:pPr marL="342900" lvl="0" indent="-342900">
              <a:buAutoNum type="arabicPeriod"/>
            </a:pPr>
            <a:r>
              <a:rPr lang="en-CA" sz="1400" dirty="0">
                <a:latin typeface="Century Gothic" panose="020B0502020202020204" pitchFamily="34" charset="0"/>
              </a:rPr>
              <a:t>The encoder compresses it into the latent space</a:t>
            </a:r>
          </a:p>
          <a:p>
            <a:pPr marL="342900" lvl="0" indent="-342900">
              <a:buAutoNum type="arabicPeriod"/>
            </a:pPr>
            <a:r>
              <a:rPr lang="en-CA" sz="1400" dirty="0">
                <a:latin typeface="Century Gothic" panose="020B0502020202020204" pitchFamily="34" charset="0"/>
              </a:rPr>
              <a:t>The decoder receives the information sampled from the latent space and produce x’, the decoder aims to make x’ as similar as possible to x</a:t>
            </a:r>
          </a:p>
          <a:p>
            <a:pPr marL="342900" lvl="0" indent="-342900">
              <a:buAutoNum type="arabicPeriod"/>
            </a:pPr>
            <a:endParaRPr lang="en-CA" sz="1400" dirty="0">
              <a:latin typeface="Century Gothic" panose="020B0502020202020204" pitchFamily="34" charset="0"/>
            </a:endParaRPr>
          </a:p>
          <a:p>
            <a:pPr marL="285750" lvl="0" indent="-285750">
              <a:buFont typeface="Arial" panose="020B0604020202020204" pitchFamily="34" charset="0"/>
              <a:buChar char="•"/>
            </a:pPr>
            <a:r>
              <a:rPr lang="en-CA" sz="1400" dirty="0">
                <a:latin typeface="Century Gothic" panose="020B0502020202020204" pitchFamily="34" charset="0"/>
              </a:rPr>
              <a:t>the encoder is trained to extract latent vector z (contains the linguistic information of the input speech)</a:t>
            </a:r>
          </a:p>
          <a:p>
            <a:pPr marL="285750" lvl="0" indent="-285750">
              <a:buFont typeface="Arial" panose="020B0604020202020204" pitchFamily="34" charset="0"/>
              <a:buChar char="•"/>
            </a:pPr>
            <a:r>
              <a:rPr lang="en-CA" sz="1400" dirty="0">
                <a:latin typeface="Century Gothic" panose="020B0502020202020204" pitchFamily="34" charset="0"/>
              </a:rPr>
              <a:t>the decoder is trained to reconstruct the input speech from the latent vector z and the source speaker identity I­</a:t>
            </a:r>
            <a:r>
              <a:rPr lang="en-CA" sz="1400" baseline="-25000" dirty="0">
                <a:latin typeface="Century Gothic" panose="020B0502020202020204" pitchFamily="34" charset="0"/>
              </a:rPr>
              <a:t>X</a:t>
            </a:r>
            <a:endParaRPr lang="en-CA" sz="1400" dirty="0">
              <a:latin typeface="Century Gothic" panose="020B0502020202020204" pitchFamily="34" charset="0"/>
            </a:endParaRPr>
          </a:p>
          <a:p>
            <a:endParaRPr lang="en-CA" sz="1400" b="1" dirty="0">
              <a:latin typeface="Century Gothic" panose="020B0502020202020204" pitchFamily="34" charset="0"/>
            </a:endParaRPr>
          </a:p>
          <a:p>
            <a:r>
              <a:rPr lang="en-CA" sz="1400" b="1" u="sng" dirty="0">
                <a:latin typeface="Century Gothic" panose="020B0502020202020204" pitchFamily="34" charset="0"/>
              </a:rPr>
              <a:t>Anonymous Speaker Identity Vector</a:t>
            </a:r>
            <a:r>
              <a:rPr lang="en-CA" sz="1400" dirty="0">
                <a:latin typeface="Century Gothic" panose="020B0502020202020204" pitchFamily="34" charset="0"/>
              </a:rPr>
              <a:t>: </a:t>
            </a:r>
          </a:p>
          <a:p>
            <a:r>
              <a:rPr lang="en-CA" sz="1400" dirty="0">
                <a:latin typeface="Century Gothic" panose="020B0502020202020204" pitchFamily="34" charset="0"/>
              </a:rPr>
              <a:t>is fed into the decoding process of the VAE to convert the source speaker speech to the anonymous speaker speech</a:t>
            </a:r>
          </a:p>
          <a:p>
            <a:pPr marL="342900" indent="-342900">
              <a:buAutoNum type="arabicPeriod"/>
            </a:pPr>
            <a:r>
              <a:rPr lang="en-CA" sz="1400" dirty="0">
                <a:latin typeface="Century Gothic" panose="020B0502020202020204" pitchFamily="34" charset="0"/>
              </a:rPr>
              <a:t>Uniform values: 1/(n-2), 2/(n-1)</a:t>
            </a:r>
          </a:p>
          <a:p>
            <a:pPr marL="342900" indent="-342900">
              <a:buAutoNum type="arabicPeriod"/>
            </a:pPr>
            <a:r>
              <a:rPr lang="en-CA" sz="1400" dirty="0">
                <a:latin typeface="Century Gothic" panose="020B0502020202020204" pitchFamily="34" charset="0"/>
              </a:rPr>
              <a:t>Non-uniform values: k-fastest speaker, cosine similarity</a:t>
            </a:r>
          </a:p>
          <a:p>
            <a:endParaRPr lang="en-CA" sz="1400" dirty="0">
              <a:latin typeface="Century Gothic" panose="020B0502020202020204" pitchFamily="34" charset="0"/>
            </a:endParaRPr>
          </a:p>
          <a:p>
            <a:pPr>
              <a:buSzPct val="100000"/>
            </a:pPr>
            <a:r>
              <a:rPr lang="en-CA" altLang="zh-CN" sz="1400" b="1" u="sng" dirty="0">
                <a:latin typeface="Century Gothic" panose="020B0502020202020204" pitchFamily="34" charset="0"/>
              </a:rPr>
              <a:t>Generative Adversarial Network (GAN)</a:t>
            </a:r>
          </a:p>
          <a:p>
            <a:pPr marL="342900" indent="-342900">
              <a:buAutoNum type="arabicPeriod"/>
            </a:pPr>
            <a:r>
              <a:rPr lang="en-CA" sz="1400" dirty="0">
                <a:latin typeface="Century Gothic" panose="020B0502020202020204" pitchFamily="34" charset="0"/>
              </a:rPr>
              <a:t>The decoder of the VAE is considered as the generator of the GAN</a:t>
            </a:r>
          </a:p>
          <a:p>
            <a:pPr marL="342900" indent="-342900">
              <a:buFontTx/>
              <a:buAutoNum type="arabicPeriod"/>
            </a:pPr>
            <a:r>
              <a:rPr lang="en-CA" sz="1400" dirty="0">
                <a:latin typeface="Century Gothic" panose="020B0502020202020204" pitchFamily="34" charset="0"/>
              </a:rPr>
              <a:t>The discriminator of GAN helps the generator (VAE decoder) to produce a speech similar to that of the target speaker</a:t>
            </a:r>
          </a:p>
          <a:p>
            <a:endParaRPr lang="en-CA" sz="1400" dirty="0">
              <a:latin typeface="Century Gothic" panose="020B0502020202020204" pitchFamily="34" charset="0"/>
            </a:endParaRPr>
          </a:p>
          <a:p>
            <a:pPr marL="342900" indent="-342900">
              <a:buAutoNum type="arabicPeriod"/>
            </a:pPr>
            <a:endParaRPr lang="en-CA" sz="1400" dirty="0">
              <a:latin typeface="Century Gothic" panose="020B0502020202020204" pitchFamily="34" charset="0"/>
            </a:endParaRPr>
          </a:p>
          <a:p>
            <a:pPr lvl="0"/>
            <a:endParaRPr lang="en-CA" sz="1400" dirty="0">
              <a:latin typeface="Century Gothic" panose="020B0502020202020204" pitchFamily="34" charset="0"/>
            </a:endParaRPr>
          </a:p>
        </p:txBody>
      </p:sp>
      <p:sp>
        <p:nvSpPr>
          <p:cNvPr id="24" name="Triangle 23">
            <a:extLst>
              <a:ext uri="{FF2B5EF4-FFF2-40B4-BE49-F238E27FC236}">
                <a16:creationId xmlns:a16="http://schemas.microsoft.com/office/drawing/2014/main" id="{4D9FBD58-3C35-5D4B-82A5-E18B6C2D5837}"/>
              </a:ext>
            </a:extLst>
          </p:cNvPr>
          <p:cNvSpPr/>
          <p:nvPr/>
        </p:nvSpPr>
        <p:spPr>
          <a:xfrm rot="5400000">
            <a:off x="5560906" y="1237893"/>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4">
            <a:extLst>
              <a:ext uri="{FF2B5EF4-FFF2-40B4-BE49-F238E27FC236}">
                <a16:creationId xmlns:a16="http://schemas.microsoft.com/office/drawing/2014/main" id="{C375BBED-B5CB-E144-BB2C-05C43AABDC7F}"/>
              </a:ext>
            </a:extLst>
          </p:cNvPr>
          <p:cNvSpPr>
            <a:spLocks noChangeArrowheads="1"/>
          </p:cNvSpPr>
          <p:nvPr/>
        </p:nvSpPr>
        <p:spPr bwMode="auto">
          <a:xfrm>
            <a:off x="0" y="3157537"/>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11267" name="Picture 27" descr="A picture containing text, clock&#10;&#10;Description automatically generated">
            <a:extLst>
              <a:ext uri="{FF2B5EF4-FFF2-40B4-BE49-F238E27FC236}">
                <a16:creationId xmlns:a16="http://schemas.microsoft.com/office/drawing/2014/main" id="{B186F140-AF80-8B48-8814-A860CAC0E00C}"/>
              </a:ext>
            </a:extLst>
          </p:cNvPr>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713724" y="1184488"/>
            <a:ext cx="4283887" cy="1844591"/>
          </a:xfrm>
          <a:prstGeom prst="rect">
            <a:avLst/>
          </a:prstGeom>
          <a:noFill/>
          <a:extLst>
            <a:ext uri="{909E8E84-426E-40DD-AFC4-6F175D3DCCD1}">
              <a14:hiddenFill xmlns:a14="http://schemas.microsoft.com/office/drawing/2010/main">
                <a:solidFill>
                  <a:srgbClr val="FFFFFF"/>
                </a:solidFill>
              </a14:hiddenFill>
            </a:ext>
          </a:extLst>
        </p:spPr>
      </p:pic>
      <p:sp>
        <p:nvSpPr>
          <p:cNvPr id="19" name="Triangle 18">
            <a:extLst>
              <a:ext uri="{FF2B5EF4-FFF2-40B4-BE49-F238E27FC236}">
                <a16:creationId xmlns:a16="http://schemas.microsoft.com/office/drawing/2014/main" id="{E2AAC98C-09EC-3548-861F-8B4042556775}"/>
              </a:ext>
            </a:extLst>
          </p:cNvPr>
          <p:cNvSpPr/>
          <p:nvPr/>
        </p:nvSpPr>
        <p:spPr>
          <a:xfrm rot="5400000">
            <a:off x="5560906" y="5112786"/>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riangle 19">
            <a:extLst>
              <a:ext uri="{FF2B5EF4-FFF2-40B4-BE49-F238E27FC236}">
                <a16:creationId xmlns:a16="http://schemas.microsoft.com/office/drawing/2014/main" id="{2A841775-5397-7544-901D-78E5FCD2F568}"/>
              </a:ext>
            </a:extLst>
          </p:cNvPr>
          <p:cNvSpPr/>
          <p:nvPr/>
        </p:nvSpPr>
        <p:spPr>
          <a:xfrm rot="5400000">
            <a:off x="5560906" y="3778570"/>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3151639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717363" cy="1107996"/>
          </a:xfrm>
          <a:prstGeom prst="rect">
            <a:avLst/>
          </a:prstGeom>
          <a:noFill/>
          <a:ln>
            <a:noFill/>
          </a:ln>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Speaker Anonymization – Voice Conversion</a:t>
            </a:r>
          </a:p>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Pitch Modification</a:t>
            </a:r>
          </a:p>
          <a:p>
            <a:endParaRPr lang="en-US" altLang="zh-CN"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Diagram&#10;&#10;Description automatically generated">
            <a:extLst>
              <a:ext uri="{FF2B5EF4-FFF2-40B4-BE49-F238E27FC236}">
                <a16:creationId xmlns:a16="http://schemas.microsoft.com/office/drawing/2014/main" id="{4E600B6F-F291-6346-9C81-E454C61FFD0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52164" r="20512"/>
          <a:stretch/>
        </p:blipFill>
        <p:spPr>
          <a:xfrm>
            <a:off x="1350415" y="1142713"/>
            <a:ext cx="3086100" cy="5066877"/>
          </a:xfrm>
          <a:prstGeom prst="rect">
            <a:avLst/>
          </a:prstGeom>
        </p:spPr>
      </p:pic>
      <mc:AlternateContent xmlns:mc="http://schemas.openxmlformats.org/markup-compatibility/2006">
        <mc:Choice xmlns:a14="http://schemas.microsoft.com/office/drawing/2010/main" Requires="a14">
          <p:sp>
            <p:nvSpPr>
              <p:cNvPr id="16" name="矩形 4">
                <a:extLst>
                  <a:ext uri="{FF2B5EF4-FFF2-40B4-BE49-F238E27FC236}">
                    <a16:creationId xmlns:a16="http://schemas.microsoft.com/office/drawing/2014/main" id="{137599B7-E3A6-A24C-BAF9-219DE0284342}"/>
                  </a:ext>
                </a:extLst>
              </p:cNvPr>
              <p:cNvSpPr/>
              <p:nvPr/>
            </p:nvSpPr>
            <p:spPr>
              <a:xfrm>
                <a:off x="5189093" y="1307198"/>
                <a:ext cx="6092782" cy="4616648"/>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buSzPct val="100000"/>
                </a:pPr>
                <a:r>
                  <a:rPr lang="en-CA" altLang="zh-CN" sz="1400" b="1" u="sng" dirty="0">
                    <a:latin typeface="Century Gothic" panose="020B0502020202020204" pitchFamily="34" charset="0"/>
                  </a:rPr>
                  <a:t>Voice Conversion – frequency warping - VTLN</a:t>
                </a:r>
              </a:p>
              <a:p>
                <a:r>
                  <a:rPr lang="en-CA" sz="1400" dirty="0">
                    <a:latin typeface="Century Gothic" panose="020B0502020202020204" pitchFamily="34" charset="0"/>
                  </a:rPr>
                  <a:t>IDEA: Change speaker’s pitch to hide the voiceprint </a:t>
                </a:r>
              </a:p>
              <a:p>
                <a:pPr lvl="0"/>
                <a:r>
                  <a:rPr lang="en-CA" sz="1400" dirty="0">
                    <a:latin typeface="Century Gothic" panose="020B0502020202020204" pitchFamily="34" charset="0"/>
                  </a:rPr>
                  <a:t>VTLN ( Vocal Tract Length Normalization): 6 steps</a:t>
                </a:r>
              </a:p>
              <a:p>
                <a:pPr marL="285750" indent="-285750">
                  <a:buFont typeface="Arial" panose="020B0604020202020204" pitchFamily="34" charset="0"/>
                  <a:buChar char="•"/>
                </a:pPr>
                <a:r>
                  <a:rPr lang="en-CA" sz="1400" dirty="0">
                    <a:latin typeface="Century Gothic" panose="020B0502020202020204" pitchFamily="34" charset="0"/>
                  </a:rPr>
                  <a:t>Modifies the spectrum of each frame using frequency warping: stretching or compressing the spectrum with respect to the frequency according to a warping function </a:t>
                </a:r>
              </a:p>
              <a:p>
                <a:pPr marL="285750" indent="-285750">
                  <a:buFont typeface="Arial" panose="020B0604020202020204" pitchFamily="34" charset="0"/>
                  <a:buChar char="•"/>
                </a:pPr>
                <a:r>
                  <a:rPr lang="en-CA" sz="1400" dirty="0">
                    <a:latin typeface="Century Gothic" panose="020B0502020202020204" pitchFamily="34" charset="0"/>
                  </a:rPr>
                  <a:t>f(w,</a:t>
                </a:r>
                <a:r>
                  <a:rPr lang="en-CA" sz="1400" dirty="0"/>
                  <a:t> </a:t>
                </a:r>
                <a14:m>
                  <m:oMath xmlns:m="http://schemas.openxmlformats.org/officeDocument/2006/math">
                    <m:r>
                      <a:rPr lang="en-CA" sz="1400" i="1">
                        <a:latin typeface="Cambria Math" panose="02040503050406030204" pitchFamily="18" charset="0"/>
                      </a:rPr>
                      <m:t>𝛼</m:t>
                    </m:r>
                  </m:oMath>
                </a14:m>
                <a:r>
                  <a:rPr lang="en-CA" sz="1400" dirty="0">
                    <a:latin typeface="Century Gothic" panose="020B0502020202020204" pitchFamily="34" charset="0"/>
                  </a:rPr>
                  <a:t>) -&gt; common bilinear warping function</a:t>
                </a:r>
              </a:p>
              <a:p>
                <a:pPr lvl="0"/>
                <a:endParaRPr lang="en-CA" sz="1400" dirty="0">
                  <a:latin typeface="Century Gothic" panose="020B0502020202020204" pitchFamily="34" charset="0"/>
                </a:endParaRPr>
              </a:p>
              <a:p>
                <a:pPr lvl="0"/>
                <a:r>
                  <a:rPr lang="en-CA" sz="1400" b="1" u="sng" dirty="0">
                    <a:latin typeface="Century Gothic" panose="020B0502020202020204" pitchFamily="34" charset="0"/>
                  </a:rPr>
                  <a:t>ALPHA (</a:t>
                </a:r>
                <a14:m>
                  <m:oMath xmlns:m="http://schemas.openxmlformats.org/officeDocument/2006/math">
                    <m:r>
                      <a:rPr lang="en-CA" sz="1400" b="1" i="1" u="sng">
                        <a:latin typeface="Cambria Math" panose="02040503050406030204" pitchFamily="18" charset="0"/>
                      </a:rPr>
                      <m:t>𝜶</m:t>
                    </m:r>
                  </m:oMath>
                </a14:m>
                <a:r>
                  <a:rPr lang="en-CA" sz="1400" b="1" u="sng" dirty="0">
                    <a:latin typeface="Century Gothic" panose="020B0502020202020204" pitchFamily="34" charset="0"/>
                  </a:rPr>
                  <a:t>)</a:t>
                </a:r>
              </a:p>
              <a:p>
                <a:pPr lvl="0"/>
                <a:r>
                  <a:rPr lang="en-CA" sz="1400" dirty="0">
                    <a:latin typeface="Century Gothic" panose="020B0502020202020204" pitchFamily="34" charset="0"/>
                  </a:rPr>
                  <a:t>a warping factor used to tune the strength of voice conversion</a:t>
                </a:r>
              </a:p>
              <a:p>
                <a:pPr marL="285750" indent="-285750">
                  <a:buFont typeface="Arial" panose="020B0604020202020204" pitchFamily="34" charset="0"/>
                  <a:buChar char="•"/>
                </a:pPr>
                <a14:m>
                  <m:oMath xmlns:m="http://schemas.openxmlformats.org/officeDocument/2006/math">
                    <m:r>
                      <a:rPr lang="en-CA" sz="1400">
                        <a:latin typeface="Cambria Math" panose="02040503050406030204" pitchFamily="18" charset="0"/>
                      </a:rPr>
                      <m:t>𝛼</m:t>
                    </m:r>
                    <m:r>
                      <a:rPr lang="en-CA" sz="1400">
                        <a:latin typeface="Cambria Math" panose="02040503050406030204" pitchFamily="18" charset="0"/>
                      </a:rPr>
                      <m:t>&lt;0</m:t>
                    </m:r>
                  </m:oMath>
                </a14:m>
                <a:r>
                  <a:rPr lang="en-CA" sz="1400" dirty="0">
                    <a:latin typeface="Century Gothic" panose="020B0502020202020204" pitchFamily="34" charset="0"/>
                  </a:rPr>
                  <a:t> would produce a deeper (low-pitched) output voice</a:t>
                </a:r>
              </a:p>
              <a:p>
                <a:pPr marL="285750" indent="-285750">
                  <a:buFont typeface="Arial" panose="020B0604020202020204" pitchFamily="34" charset="0"/>
                  <a:buChar char="•"/>
                </a:pPr>
                <a14:m>
                  <m:oMath xmlns:m="http://schemas.openxmlformats.org/officeDocument/2006/math">
                    <m:r>
                      <a:rPr lang="en-CA" sz="1400">
                        <a:latin typeface="Cambria Math" panose="02040503050406030204" pitchFamily="18" charset="0"/>
                      </a:rPr>
                      <m:t>𝛼</m:t>
                    </m:r>
                    <m:r>
                      <a:rPr lang="en-CA" sz="1400">
                        <a:latin typeface="Cambria Math" panose="02040503050406030204" pitchFamily="18" charset="0"/>
                      </a:rPr>
                      <m:t>&gt;0</m:t>
                    </m:r>
                  </m:oMath>
                </a14:m>
                <a:r>
                  <a:rPr lang="en-CA" sz="1400" dirty="0">
                    <a:latin typeface="Century Gothic" panose="020B0502020202020204" pitchFamily="34" charset="0"/>
                  </a:rPr>
                  <a:t> </a:t>
                </a:r>
                <a:r>
                  <a:rPr lang="en-CA" sz="1400" dirty="0" err="1">
                    <a:latin typeface="Century Gothic" panose="020B0502020202020204" pitchFamily="34" charset="0"/>
                  </a:rPr>
                  <a:t>woud</a:t>
                </a:r>
                <a:r>
                  <a:rPr lang="en-CA" sz="1400" dirty="0">
                    <a:latin typeface="Century Gothic" panose="020B0502020202020204" pitchFamily="34" charset="0"/>
                  </a:rPr>
                  <a:t> produce a sharper (high-pitched) output voice</a:t>
                </a:r>
              </a:p>
              <a:p>
                <a:pPr marL="285750" indent="-285750">
                  <a:buFont typeface="Arial" panose="020B0604020202020204" pitchFamily="34" charset="0"/>
                  <a:buChar char="•"/>
                </a:pPr>
                <a:r>
                  <a:rPr lang="en-CA" sz="1400" dirty="0">
                    <a:latin typeface="Century Gothic" panose="020B0502020202020204" pitchFamily="34" charset="0"/>
                  </a:rPr>
                  <a:t>Optimal: [-0.1,-0.08] U [0.08,0.1]</a:t>
                </a:r>
              </a:p>
              <a:p>
                <a:endParaRPr lang="en-CA" sz="1400" b="1" dirty="0">
                  <a:latin typeface="Century Gothic" panose="020B0502020202020204" pitchFamily="34" charset="0"/>
                </a:endParaRPr>
              </a:p>
              <a:p>
                <a:r>
                  <a:rPr lang="en-CA" sz="1400" b="1" u="sng" dirty="0">
                    <a:latin typeface="Century Gothic" panose="020B0502020202020204" pitchFamily="34" charset="0"/>
                  </a:rPr>
                  <a:t>Compound Warping Function</a:t>
                </a:r>
                <a:endParaRPr lang="en-CA" sz="1400" dirty="0">
                  <a:latin typeface="Century Gothic" panose="020B0502020202020204" pitchFamily="34" charset="0"/>
                </a:endParaRPr>
              </a:p>
              <a:p>
                <a:r>
                  <a:rPr lang="en-CA" sz="1400" dirty="0">
                    <a:latin typeface="Century Gothic" panose="020B0502020202020204" pitchFamily="34" charset="0"/>
                  </a:rPr>
                  <a:t>To prevent reversing attacks since warping functions can be invertible ( bilinear function is invertible)</a:t>
                </a:r>
              </a:p>
              <a:p>
                <a:pPr marL="285750" indent="-285750">
                  <a:buFont typeface="Arial" panose="020B0604020202020204" pitchFamily="34" charset="0"/>
                  <a:buChar char="•"/>
                </a:pPr>
                <a:r>
                  <a:rPr lang="en-CA" sz="1400" dirty="0">
                    <a:latin typeface="Century Gothic" panose="020B0502020202020204" pitchFamily="34" charset="0"/>
                  </a:rPr>
                  <a:t>Introduce another warping factor </a:t>
                </a:r>
                <a14:m>
                  <m:oMath xmlns:m="http://schemas.openxmlformats.org/officeDocument/2006/math">
                    <m:r>
                      <a:rPr lang="en-CA" sz="1400" i="1" smtClean="0">
                        <a:latin typeface="Cambria Math" panose="02040503050406030204" pitchFamily="18" charset="0"/>
                        <a:ea typeface="Cambria Math" panose="02040503050406030204" pitchFamily="18" charset="0"/>
                      </a:rPr>
                      <m:t>𝛽</m:t>
                    </m:r>
                  </m:oMath>
                </a14:m>
                <a:endParaRPr lang="en-CA" sz="1400" dirty="0">
                  <a:latin typeface="Century Gothic" panose="020B0502020202020204" pitchFamily="34" charset="0"/>
                  <a:ea typeface="Cambria Math" panose="02040503050406030204" pitchFamily="18" charset="0"/>
                </a:endParaRPr>
              </a:p>
              <a:p>
                <a:pPr marL="285750" indent="-285750">
                  <a:buFont typeface="Arial" panose="020B0604020202020204" pitchFamily="34" charset="0"/>
                  <a:buChar char="•"/>
                </a:pPr>
                <a:r>
                  <a:rPr lang="en-CA" sz="1400" dirty="0">
                    <a:latin typeface="Century Gothic" panose="020B0502020202020204" pitchFamily="34" charset="0"/>
                  </a:rPr>
                  <a:t>Use two independent parameters </a:t>
                </a:r>
                <a14:m>
                  <m:oMath xmlns:m="http://schemas.openxmlformats.org/officeDocument/2006/math">
                    <m:r>
                      <a:rPr lang="en-CA" sz="1400">
                        <a:latin typeface="Cambria Math" panose="02040503050406030204" pitchFamily="18" charset="0"/>
                      </a:rPr>
                      <m:t>(</m:t>
                    </m:r>
                    <m:r>
                      <a:rPr lang="en-CA" sz="1400">
                        <a:latin typeface="Cambria Math" panose="02040503050406030204" pitchFamily="18" charset="0"/>
                      </a:rPr>
                      <m:t>𝛼</m:t>
                    </m:r>
                  </m:oMath>
                </a14:m>
                <a:r>
                  <a:rPr lang="en-CA" sz="1400" dirty="0">
                    <a:latin typeface="Century Gothic" panose="020B0502020202020204" pitchFamily="34" charset="0"/>
                  </a:rPr>
                  <a:t>, </a:t>
                </a:r>
                <a14:m>
                  <m:oMath xmlns:m="http://schemas.openxmlformats.org/officeDocument/2006/math">
                    <m:r>
                      <a:rPr lang="en-CA" sz="1400">
                        <a:latin typeface="Cambria Math" panose="02040503050406030204" pitchFamily="18" charset="0"/>
                      </a:rPr>
                      <m:t>𝛽</m:t>
                    </m:r>
                    <m:r>
                      <a:rPr lang="en-CA" sz="1400">
                        <a:latin typeface="Cambria Math" panose="02040503050406030204" pitchFamily="18" charset="0"/>
                      </a:rPr>
                      <m:t>) </m:t>
                    </m:r>
                  </m:oMath>
                </a14:m>
                <a:r>
                  <a:rPr lang="en-CA" sz="1400" dirty="0">
                    <a:latin typeface="Century Gothic" panose="020B0502020202020204" pitchFamily="34" charset="0"/>
                  </a:rPr>
                  <a:t>in combination, prohibits the attacker from conducting the reducing attack</a:t>
                </a:r>
              </a:p>
              <a:p>
                <a:pPr marL="285750" indent="-285750">
                  <a:buFont typeface="Arial" panose="020B0604020202020204" pitchFamily="34" charset="0"/>
                  <a:buChar char="•"/>
                </a:pPr>
                <a:r>
                  <a:rPr lang="en-CA" sz="1400" dirty="0">
                    <a:latin typeface="Century Gothic" panose="020B0502020202020204" pitchFamily="34" charset="0"/>
                  </a:rPr>
                  <a:t>H(w, </a:t>
                </a:r>
                <a14:m>
                  <m:oMath xmlns:m="http://schemas.openxmlformats.org/officeDocument/2006/math">
                    <m:r>
                      <a:rPr lang="en-CA" sz="1400">
                        <a:latin typeface="Cambria Math" panose="02040503050406030204" pitchFamily="18" charset="0"/>
                      </a:rPr>
                      <m:t>𝛼</m:t>
                    </m:r>
                  </m:oMath>
                </a14:m>
                <a:r>
                  <a:rPr lang="en-CA" sz="1400" dirty="0">
                    <a:latin typeface="Century Gothic" panose="020B0502020202020204" pitchFamily="34" charset="0"/>
                  </a:rPr>
                  <a:t>, </a:t>
                </a:r>
                <a14:m>
                  <m:oMath xmlns:m="http://schemas.openxmlformats.org/officeDocument/2006/math">
                    <m:r>
                      <a:rPr lang="en-CA" sz="1400">
                        <a:latin typeface="Cambria Math" panose="02040503050406030204" pitchFamily="18" charset="0"/>
                      </a:rPr>
                      <m:t>𝛽</m:t>
                    </m:r>
                  </m:oMath>
                </a14:m>
                <a:r>
                  <a:rPr lang="en-CA" sz="1400" dirty="0">
                    <a:latin typeface="Century Gothic" panose="020B0502020202020204" pitchFamily="34" charset="0"/>
                  </a:rPr>
                  <a:t>) = g(f(w, </a:t>
                </a:r>
                <a14:m>
                  <m:oMath xmlns:m="http://schemas.openxmlformats.org/officeDocument/2006/math">
                    <m:r>
                      <a:rPr lang="en-CA" sz="1400">
                        <a:latin typeface="Cambria Math" panose="02040503050406030204" pitchFamily="18" charset="0"/>
                      </a:rPr>
                      <m:t>𝛼</m:t>
                    </m:r>
                  </m:oMath>
                </a14:m>
                <a:r>
                  <a:rPr lang="en-CA" sz="1400" dirty="0">
                    <a:latin typeface="Century Gothic" panose="020B0502020202020204" pitchFamily="34" charset="0"/>
                  </a:rPr>
                  <a:t>), </a:t>
                </a:r>
                <a14:m>
                  <m:oMath xmlns:m="http://schemas.openxmlformats.org/officeDocument/2006/math">
                    <m:r>
                      <a:rPr lang="en-CA" sz="1400">
                        <a:latin typeface="Cambria Math" panose="02040503050406030204" pitchFamily="18" charset="0"/>
                      </a:rPr>
                      <m:t>𝛽</m:t>
                    </m:r>
                  </m:oMath>
                </a14:m>
                <a:r>
                  <a:rPr lang="en-CA" sz="1400" dirty="0">
                    <a:latin typeface="Century Gothic" panose="020B0502020202020204" pitchFamily="34" charset="0"/>
                  </a:rPr>
                  <a:t>)</a:t>
                </a:r>
              </a:p>
            </p:txBody>
          </p:sp>
        </mc:Choice>
        <mc:Fallback>
          <p:sp>
            <p:nvSpPr>
              <p:cNvPr id="16" name="矩形 4">
                <a:extLst>
                  <a:ext uri="{FF2B5EF4-FFF2-40B4-BE49-F238E27FC236}">
                    <a16:creationId xmlns:a16="http://schemas.microsoft.com/office/drawing/2014/main" id="{137599B7-E3A6-A24C-BAF9-219DE0284342}"/>
                  </a:ext>
                </a:extLst>
              </p:cNvPr>
              <p:cNvSpPr>
                <a:spLocks noRot="1" noChangeAspect="1" noMove="1" noResize="1" noEditPoints="1" noAdjustHandles="1" noChangeArrowheads="1" noChangeShapeType="1" noTextEdit="1"/>
              </p:cNvSpPr>
              <p:nvPr/>
            </p:nvSpPr>
            <p:spPr>
              <a:xfrm>
                <a:off x="5189093" y="1307198"/>
                <a:ext cx="6092782" cy="4616648"/>
              </a:xfrm>
              <a:prstGeom prst="rect">
                <a:avLst/>
              </a:prstGeom>
              <a:blipFill>
                <a:blip r:embed="rId4"/>
                <a:stretch>
                  <a:fillRect l="-208" r="-208" b="-548"/>
                </a:stretch>
              </a:blipFill>
            </p:spPr>
            <p:txBody>
              <a:bodyPr/>
              <a:lstStyle/>
              <a:p>
                <a:r>
                  <a:rPr lang="en-US">
                    <a:noFill/>
                  </a:rPr>
                  <a:t> </a:t>
                </a:r>
              </a:p>
            </p:txBody>
          </p:sp>
        </mc:Fallback>
      </mc:AlternateContent>
      <p:sp>
        <p:nvSpPr>
          <p:cNvPr id="17" name="Triangle 16">
            <a:extLst>
              <a:ext uri="{FF2B5EF4-FFF2-40B4-BE49-F238E27FC236}">
                <a16:creationId xmlns:a16="http://schemas.microsoft.com/office/drawing/2014/main" id="{4D9FBD58-3C35-5D4B-82A5-E18B6C2D5837}"/>
              </a:ext>
            </a:extLst>
          </p:cNvPr>
          <p:cNvSpPr/>
          <p:nvPr/>
        </p:nvSpPr>
        <p:spPr>
          <a:xfrm rot="5400000">
            <a:off x="4935220" y="1410351"/>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19" name="Triangle 18">
            <a:extLst>
              <a:ext uri="{FF2B5EF4-FFF2-40B4-BE49-F238E27FC236}">
                <a16:creationId xmlns:a16="http://schemas.microsoft.com/office/drawing/2014/main" id="{E2AAC98C-09EC-3548-861F-8B4042556775}"/>
              </a:ext>
            </a:extLst>
          </p:cNvPr>
          <p:cNvSpPr/>
          <p:nvPr/>
        </p:nvSpPr>
        <p:spPr>
          <a:xfrm rot="5400000">
            <a:off x="4986087" y="4416952"/>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20" name="Triangle 19">
            <a:extLst>
              <a:ext uri="{FF2B5EF4-FFF2-40B4-BE49-F238E27FC236}">
                <a16:creationId xmlns:a16="http://schemas.microsoft.com/office/drawing/2014/main" id="{2A841775-5397-7544-901D-78E5FCD2F568}"/>
              </a:ext>
            </a:extLst>
          </p:cNvPr>
          <p:cNvSpPr/>
          <p:nvPr/>
        </p:nvSpPr>
        <p:spPr>
          <a:xfrm rot="5400000">
            <a:off x="4986088" y="3079492"/>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Tree>
    <p:extLst>
      <p:ext uri="{BB962C8B-B14F-4D97-AF65-F5344CB8AC3E}">
        <p14:creationId xmlns:p14="http://schemas.microsoft.com/office/powerpoint/2010/main" val="157108076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717363" cy="1107996"/>
          </a:xfrm>
          <a:prstGeom prst="rect">
            <a:avLst/>
          </a:prstGeom>
          <a:noFill/>
          <a:ln>
            <a:noFill/>
          </a:ln>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Speaker Anonymization and Content Desensitization Blur</a:t>
            </a:r>
          </a:p>
          <a:p>
            <a:endParaRPr lang="en-US" altLang="zh-CN"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矩形 4">
            <a:extLst>
              <a:ext uri="{FF2B5EF4-FFF2-40B4-BE49-F238E27FC236}">
                <a16:creationId xmlns:a16="http://schemas.microsoft.com/office/drawing/2014/main" id="{137599B7-E3A6-A24C-BAF9-219DE0284342}"/>
              </a:ext>
            </a:extLst>
          </p:cNvPr>
          <p:cNvSpPr/>
          <p:nvPr/>
        </p:nvSpPr>
        <p:spPr>
          <a:xfrm>
            <a:off x="5433371" y="1082084"/>
            <a:ext cx="6342225" cy="483209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SzPct val="100000"/>
            </a:pPr>
            <a:r>
              <a:rPr lang="en-CA" altLang="zh-CN" sz="1400" b="1" u="sng" dirty="0">
                <a:latin typeface="Century Gothic" panose="020B0502020202020204" pitchFamily="34" charset="0"/>
              </a:rPr>
              <a:t>Separation of audio signal</a:t>
            </a:r>
          </a:p>
          <a:p>
            <a:pPr>
              <a:buSzPct val="100000"/>
            </a:pPr>
            <a:r>
              <a:rPr lang="en-CA" sz="1400" dirty="0">
                <a:latin typeface="Century Gothic" panose="020B0502020202020204" pitchFamily="34" charset="0"/>
              </a:rPr>
              <a:t>Extract voices from the mix of voice and background using deep neural network (U-Net), separates into 2 audio signals: the voice and the residual background</a:t>
            </a:r>
          </a:p>
          <a:p>
            <a:pPr>
              <a:buSzPct val="100000"/>
            </a:pPr>
            <a:endParaRPr lang="en-CA" altLang="zh-CN" sz="1400" dirty="0">
              <a:latin typeface="Century Gothic" panose="020B0502020202020204" pitchFamily="34" charset="0"/>
            </a:endParaRPr>
          </a:p>
          <a:p>
            <a:pPr>
              <a:buSzPct val="100000"/>
            </a:pPr>
            <a:r>
              <a:rPr lang="en-CA" altLang="zh-CN" sz="1400" b="1" u="sng" dirty="0">
                <a:latin typeface="Century Gothic" panose="020B0502020202020204" pitchFamily="34" charset="0"/>
              </a:rPr>
              <a:t>Blur</a:t>
            </a:r>
            <a:r>
              <a:rPr lang="en-CA" altLang="zh-CN" sz="1400" u="sng" dirty="0">
                <a:latin typeface="Century Gothic" panose="020B0502020202020204" pitchFamily="34" charset="0"/>
              </a:rPr>
              <a:t> </a:t>
            </a:r>
            <a:r>
              <a:rPr lang="en-CA" altLang="zh-CN" sz="1400" b="1" u="sng" dirty="0">
                <a:latin typeface="Century Gothic" panose="020B0502020202020204" pitchFamily="34" charset="0"/>
              </a:rPr>
              <a:t>Method</a:t>
            </a:r>
          </a:p>
          <a:p>
            <a:pPr>
              <a:buSzPct val="100000"/>
            </a:pPr>
            <a:r>
              <a:rPr lang="en-CA" sz="1400" dirty="0">
                <a:latin typeface="Century Gothic" panose="020B0502020202020204" pitchFamily="34" charset="0"/>
              </a:rPr>
              <a:t>Blur the separated voice to remove both speaker identifiable information and obscure linguistic content.</a:t>
            </a:r>
          </a:p>
          <a:p>
            <a:pPr marL="342900" indent="-342900">
              <a:buSzPct val="100000"/>
              <a:buAutoNum type="arabicPeriod"/>
            </a:pPr>
            <a:r>
              <a:rPr lang="en-CA" sz="1400" dirty="0">
                <a:latin typeface="Century Gothic" panose="020B0502020202020204" pitchFamily="34" charset="0"/>
              </a:rPr>
              <a:t>Low pass filtering</a:t>
            </a:r>
          </a:p>
          <a:p>
            <a:pPr marL="800100" lvl="1" indent="-342900">
              <a:buSzPct val="100000"/>
              <a:buFont typeface="Arial" panose="020B0604020202020204" pitchFamily="34" charset="0"/>
              <a:buChar char="•"/>
            </a:pPr>
            <a:r>
              <a:rPr lang="en-CA" sz="1400" dirty="0">
                <a:latin typeface="Century Gothic" panose="020B0502020202020204" pitchFamily="34" charset="0"/>
              </a:rPr>
              <a:t>Filter passes low frequencies and blocks high frequencies</a:t>
            </a:r>
          </a:p>
          <a:p>
            <a:pPr marL="800100" lvl="1" indent="-342900">
              <a:buSzPct val="100000"/>
              <a:buFont typeface="Arial" panose="020B0604020202020204" pitchFamily="34" charset="0"/>
              <a:buChar char="•"/>
            </a:pPr>
            <a:r>
              <a:rPr lang="en-CA" sz="1400" dirty="0">
                <a:latin typeface="Century Gothic" panose="020B0502020202020204" pitchFamily="34" charset="0"/>
              </a:rPr>
              <a:t>Most of the voice content is localized to the high frequencies</a:t>
            </a:r>
          </a:p>
          <a:p>
            <a:pPr marL="800100" lvl="1" indent="-342900">
              <a:buSzPct val="100000"/>
              <a:buFont typeface="Arial" panose="020B0604020202020204" pitchFamily="34" charset="0"/>
              <a:buChar char="•"/>
            </a:pPr>
            <a:r>
              <a:rPr lang="en-CA" sz="1400" dirty="0">
                <a:latin typeface="Century Gothic" panose="020B0502020202020204" pitchFamily="34" charset="0"/>
              </a:rPr>
              <a:t>Low pass filter the separated voice at 250 Hz</a:t>
            </a:r>
          </a:p>
          <a:p>
            <a:pPr marL="342900" indent="-342900">
              <a:buSzPct val="100000"/>
              <a:buAutoNum type="arabicPeriod"/>
            </a:pPr>
            <a:r>
              <a:rPr lang="en-CA" sz="1400" dirty="0">
                <a:latin typeface="Century Gothic" panose="020B0502020202020204" pitchFamily="34" charset="0"/>
              </a:rPr>
              <a:t>MFCC Inversion</a:t>
            </a:r>
          </a:p>
          <a:p>
            <a:pPr marL="800100" lvl="1" indent="-342900">
              <a:buSzPct val="100000"/>
              <a:buFont typeface="Arial" panose="020B0604020202020204" pitchFamily="34" charset="0"/>
              <a:buChar char="•"/>
            </a:pPr>
            <a:r>
              <a:rPr lang="en-CA" sz="1400" dirty="0">
                <a:latin typeface="Century Gothic" panose="020B0502020202020204" pitchFamily="34" charset="0"/>
              </a:rPr>
              <a:t>Mel-frequency cepstral coefficients (MFCCs) are coefficients that collectively make up an MFC. </a:t>
            </a:r>
          </a:p>
          <a:p>
            <a:pPr marL="800100" lvl="1" indent="-342900">
              <a:buSzPct val="100000"/>
              <a:buFont typeface="Arial" panose="020B0604020202020204" pitchFamily="34" charset="0"/>
              <a:buChar char="•"/>
            </a:pPr>
            <a:r>
              <a:rPr lang="en-CA" sz="1400" dirty="0">
                <a:latin typeface="Century Gothic" panose="020B0502020202020204" pitchFamily="34" charset="0"/>
              </a:rPr>
              <a:t>Compute MFCC coefficient and choose to retain only the first 5 coefficients for inversion, which is insufficient for speech recognition but still capture the general spectral envelope</a:t>
            </a:r>
          </a:p>
          <a:p>
            <a:pPr>
              <a:buSzPct val="100000"/>
            </a:pPr>
            <a:endParaRPr lang="en-CA" altLang="zh-CN" sz="1400" dirty="0">
              <a:latin typeface="Century Gothic" panose="020B0502020202020204" pitchFamily="34" charset="0"/>
            </a:endParaRPr>
          </a:p>
          <a:p>
            <a:pPr>
              <a:buSzPct val="100000"/>
            </a:pPr>
            <a:r>
              <a:rPr lang="en-CA" altLang="zh-CN" sz="1400" b="1" u="sng" dirty="0">
                <a:latin typeface="Century Gothic" panose="020B0502020202020204" pitchFamily="34" charset="0"/>
              </a:rPr>
              <a:t>Resynthesis</a:t>
            </a:r>
          </a:p>
          <a:p>
            <a:pPr>
              <a:buSzPct val="100000"/>
            </a:pPr>
            <a:r>
              <a:rPr lang="en-CA" sz="1400" dirty="0">
                <a:latin typeface="Century Gothic" panose="020B0502020202020204" pitchFamily="34" charset="0"/>
              </a:rPr>
              <a:t>Recombine the blurred voice with the background signals, resulting the anonymized resynthesis</a:t>
            </a:r>
          </a:p>
        </p:txBody>
      </p:sp>
      <p:sp>
        <p:nvSpPr>
          <p:cNvPr id="24" name="Triangle 23">
            <a:extLst>
              <a:ext uri="{FF2B5EF4-FFF2-40B4-BE49-F238E27FC236}">
                <a16:creationId xmlns:a16="http://schemas.microsoft.com/office/drawing/2014/main" id="{4D9FBD58-3C35-5D4B-82A5-E18B6C2D5837}"/>
              </a:ext>
            </a:extLst>
          </p:cNvPr>
          <p:cNvSpPr/>
          <p:nvPr/>
        </p:nvSpPr>
        <p:spPr>
          <a:xfrm rot="5400000">
            <a:off x="5225542" y="1184771"/>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riangle 24">
            <a:extLst>
              <a:ext uri="{FF2B5EF4-FFF2-40B4-BE49-F238E27FC236}">
                <a16:creationId xmlns:a16="http://schemas.microsoft.com/office/drawing/2014/main" id="{36AD9284-9D74-3346-BD34-A53DFC7C9B79}"/>
              </a:ext>
            </a:extLst>
          </p:cNvPr>
          <p:cNvSpPr/>
          <p:nvPr/>
        </p:nvSpPr>
        <p:spPr>
          <a:xfrm rot="5400000">
            <a:off x="5225541" y="2237402"/>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riangle 25">
            <a:extLst>
              <a:ext uri="{FF2B5EF4-FFF2-40B4-BE49-F238E27FC236}">
                <a16:creationId xmlns:a16="http://schemas.microsoft.com/office/drawing/2014/main" id="{4EC44302-1DFE-8143-AA2F-273B37B02721}"/>
              </a:ext>
            </a:extLst>
          </p:cNvPr>
          <p:cNvSpPr/>
          <p:nvPr/>
        </p:nvSpPr>
        <p:spPr>
          <a:xfrm rot="5400000">
            <a:off x="5225540" y="5244479"/>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Diagram&#10;&#10;Description automatically generated">
            <a:extLst>
              <a:ext uri="{FF2B5EF4-FFF2-40B4-BE49-F238E27FC236}">
                <a16:creationId xmlns:a16="http://schemas.microsoft.com/office/drawing/2014/main" id="{0473486F-6B65-9E41-AF1F-79D7F3169E4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241259" y="988656"/>
            <a:ext cx="3745079" cy="5446342"/>
          </a:xfrm>
          <a:prstGeom prst="rect">
            <a:avLst/>
          </a:prstGeom>
        </p:spPr>
      </p:pic>
    </p:spTree>
    <p:extLst>
      <p:ext uri="{BB962C8B-B14F-4D97-AF65-F5344CB8AC3E}">
        <p14:creationId xmlns:p14="http://schemas.microsoft.com/office/powerpoint/2010/main" val="65365614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717363" cy="1107996"/>
          </a:xfrm>
          <a:prstGeom prst="rect">
            <a:avLst/>
          </a:prstGeom>
          <a:noFill/>
          <a:ln>
            <a:noFill/>
          </a:ln>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Content Desensitization </a:t>
            </a:r>
          </a:p>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Replace Sensitive Keywords</a:t>
            </a:r>
          </a:p>
          <a:p>
            <a:endParaRPr lang="en-US" altLang="zh-CN"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riangle 23">
            <a:extLst>
              <a:ext uri="{FF2B5EF4-FFF2-40B4-BE49-F238E27FC236}">
                <a16:creationId xmlns:a16="http://schemas.microsoft.com/office/drawing/2014/main" id="{4D9FBD58-3C35-5D4B-82A5-E18B6C2D5837}"/>
              </a:ext>
            </a:extLst>
          </p:cNvPr>
          <p:cNvSpPr/>
          <p:nvPr/>
        </p:nvSpPr>
        <p:spPr>
          <a:xfrm rot="5400000">
            <a:off x="4621582" y="1488563"/>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riangle 24">
            <a:extLst>
              <a:ext uri="{FF2B5EF4-FFF2-40B4-BE49-F238E27FC236}">
                <a16:creationId xmlns:a16="http://schemas.microsoft.com/office/drawing/2014/main" id="{36AD9284-9D74-3346-BD34-A53DFC7C9B79}"/>
              </a:ext>
            </a:extLst>
          </p:cNvPr>
          <p:cNvSpPr/>
          <p:nvPr/>
        </p:nvSpPr>
        <p:spPr>
          <a:xfrm rot="5400000">
            <a:off x="4621582" y="3430718"/>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riangle 25">
            <a:extLst>
              <a:ext uri="{FF2B5EF4-FFF2-40B4-BE49-F238E27FC236}">
                <a16:creationId xmlns:a16="http://schemas.microsoft.com/office/drawing/2014/main" id="{4EC44302-1DFE-8143-AA2F-273B37B02721}"/>
              </a:ext>
            </a:extLst>
          </p:cNvPr>
          <p:cNvSpPr/>
          <p:nvPr/>
        </p:nvSpPr>
        <p:spPr>
          <a:xfrm rot="5400000">
            <a:off x="4621581" y="4692674"/>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Diagram&#10;&#10;Description automatically generated">
            <a:extLst>
              <a:ext uri="{FF2B5EF4-FFF2-40B4-BE49-F238E27FC236}">
                <a16:creationId xmlns:a16="http://schemas.microsoft.com/office/drawing/2014/main" id="{4E600B6F-F291-6346-9C81-E454C61FFD06}"/>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0374" t="2619" r="52585" b="4857"/>
          <a:stretch/>
        </p:blipFill>
        <p:spPr>
          <a:xfrm>
            <a:off x="927321" y="1346484"/>
            <a:ext cx="3029197" cy="4649918"/>
          </a:xfrm>
          <a:prstGeom prst="rect">
            <a:avLst/>
          </a:prstGeom>
        </p:spPr>
      </p:pic>
      <p:sp>
        <p:nvSpPr>
          <p:cNvPr id="12" name="TextBox 11">
            <a:extLst>
              <a:ext uri="{FF2B5EF4-FFF2-40B4-BE49-F238E27FC236}">
                <a16:creationId xmlns:a16="http://schemas.microsoft.com/office/drawing/2014/main" id="{6D030209-6FCD-FD47-AC1B-E46DD29F01E4}"/>
              </a:ext>
            </a:extLst>
          </p:cNvPr>
          <p:cNvSpPr txBox="1"/>
          <p:nvPr/>
        </p:nvSpPr>
        <p:spPr>
          <a:xfrm>
            <a:off x="4807844" y="1379754"/>
            <a:ext cx="6100762" cy="4616648"/>
          </a:xfrm>
          <a:prstGeom prst="rect">
            <a:avLst/>
          </a:prstGeom>
          <a:noFill/>
        </p:spPr>
        <p:txBody>
          <a:bodyPr wrap="square">
            <a:spAutoFit/>
          </a:bodyPr>
          <a:lstStyle/>
          <a:p>
            <a:pPr lvl="0"/>
            <a:r>
              <a:rPr lang="en-CA" sz="1400" b="1" u="sng" dirty="0">
                <a:effectLst/>
                <a:latin typeface="Century Gothic" panose="020B0502020202020204" pitchFamily="34" charset="0"/>
                <a:ea typeface="Times New Roman" panose="02020603050405020304" pitchFamily="18" charset="0"/>
              </a:rPr>
              <a:t>Sensitive keyword determination</a:t>
            </a:r>
          </a:p>
          <a:p>
            <a:pPr marL="171450" lvl="0" indent="-171450">
              <a:buFont typeface="Arial" panose="020B0604020202020204" pitchFamily="34" charset="0"/>
              <a:buChar char="•"/>
            </a:pPr>
            <a:r>
              <a:rPr lang="en-CA" sz="1400" dirty="0">
                <a:effectLst/>
                <a:latin typeface="Century Gothic" panose="020B0502020202020204" pitchFamily="34" charset="0"/>
                <a:ea typeface="Times New Roman" panose="02020603050405020304" pitchFamily="18" charset="0"/>
              </a:rPr>
              <a:t>Personalized keywords determination: A term with higher TF-IDF</a:t>
            </a:r>
            <a:r>
              <a:rPr lang="en-CA" sz="1400" dirty="0">
                <a:latin typeface="Century Gothic" panose="020B0502020202020204" pitchFamily="34" charset="0"/>
                <a:ea typeface="Times New Roman" panose="02020603050405020304" pitchFamily="18" charset="0"/>
              </a:rPr>
              <a:t>(term frequency-inverse document frequency) </a:t>
            </a:r>
            <a:r>
              <a:rPr lang="en-CA" sz="1400" dirty="0">
                <a:effectLst/>
                <a:latin typeface="Century Gothic" panose="020B0502020202020204" pitchFamily="34" charset="0"/>
                <a:ea typeface="Times New Roman" panose="02020603050405020304" pitchFamily="18" charset="0"/>
              </a:rPr>
              <a:t>is more likely to reveal the person’s private information</a:t>
            </a:r>
          </a:p>
          <a:p>
            <a:pPr marL="171450" lvl="0" indent="-171450">
              <a:buFont typeface="Arial" panose="020B0604020202020204" pitchFamily="34" charset="0"/>
              <a:buChar char="•"/>
            </a:pPr>
            <a:r>
              <a:rPr lang="en-CA" sz="1400" dirty="0">
                <a:effectLst/>
                <a:latin typeface="Century Gothic" panose="020B0502020202020204" pitchFamily="34" charset="0"/>
                <a:ea typeface="Times New Roman" panose="02020603050405020304" pitchFamily="18" charset="0"/>
              </a:rPr>
              <a:t>Common keywords: Collect reports from users and estimate the frequency of each word</a:t>
            </a:r>
          </a:p>
          <a:p>
            <a:pPr marL="171450" lvl="0" indent="-171450">
              <a:buFont typeface="Arial" panose="020B0604020202020204" pitchFamily="34" charset="0"/>
              <a:buChar char="•"/>
            </a:pPr>
            <a:r>
              <a:rPr lang="en-CA" sz="1400" dirty="0">
                <a:latin typeface="Century Gothic" panose="020B0502020202020204" pitchFamily="34" charset="0"/>
                <a:ea typeface="Times New Roman" panose="02020603050405020304" pitchFamily="18" charset="0"/>
              </a:rPr>
              <a:t>These </a:t>
            </a:r>
            <a:r>
              <a:rPr lang="en-CA" sz="1400" dirty="0">
                <a:effectLst/>
                <a:latin typeface="Century Gothic" panose="020B0502020202020204" pitchFamily="34" charset="0"/>
                <a:ea typeface="Times New Roman" panose="02020603050405020304" pitchFamily="18" charset="0"/>
              </a:rPr>
              <a:t>two methods are complementary and both should be put into use together</a:t>
            </a:r>
          </a:p>
          <a:p>
            <a:pPr lvl="0"/>
            <a:endParaRPr lang="en-CA" sz="1400" dirty="0">
              <a:effectLst/>
              <a:latin typeface="Century Gothic" panose="020B0502020202020204" pitchFamily="34" charset="0"/>
              <a:ea typeface="Times New Roman" panose="02020603050405020304" pitchFamily="18" charset="0"/>
            </a:endParaRPr>
          </a:p>
          <a:p>
            <a:pPr lvl="0"/>
            <a:r>
              <a:rPr lang="en-CA" sz="1400" b="1" u="sng" dirty="0">
                <a:latin typeface="Century Gothic" panose="020B0502020202020204" pitchFamily="34" charset="0"/>
                <a:ea typeface="Times New Roman" panose="02020603050405020304" pitchFamily="18" charset="0"/>
              </a:rPr>
              <a:t>U</a:t>
            </a:r>
            <a:r>
              <a:rPr lang="en-CA" sz="1400" b="1" u="sng" dirty="0">
                <a:effectLst/>
                <a:latin typeface="Century Gothic" panose="020B0502020202020204" pitchFamily="34" charset="0"/>
                <a:ea typeface="Times New Roman" panose="02020603050405020304" pitchFamily="18" charset="0"/>
              </a:rPr>
              <a:t>sing DTW-based keyword spotting to localize sensitive words</a:t>
            </a:r>
          </a:p>
          <a:p>
            <a:pPr marL="171450" lvl="0" indent="-171450">
              <a:buFont typeface="Arial" panose="020B0604020202020204" pitchFamily="34" charset="0"/>
              <a:buChar char="•"/>
            </a:pPr>
            <a:r>
              <a:rPr lang="en-CA" sz="1400" dirty="0">
                <a:effectLst/>
                <a:latin typeface="Century Gothic" panose="020B0502020202020204" pitchFamily="34" charset="0"/>
                <a:ea typeface="Times New Roman" panose="02020603050405020304" pitchFamily="18" charset="0"/>
              </a:rPr>
              <a:t>DTW ( dynamic time warping)</a:t>
            </a:r>
          </a:p>
          <a:p>
            <a:pPr lvl="0"/>
            <a:r>
              <a:rPr lang="en-CA" sz="1400" dirty="0">
                <a:effectLst/>
                <a:latin typeface="Century Gothic" panose="020B0502020202020204" pitchFamily="34" charset="0"/>
                <a:ea typeface="Times New Roman" panose="02020603050405020304" pitchFamily="18" charset="0"/>
              </a:rPr>
              <a:t>	1. Apply DTW algorithm to calculate the distance of two signals</a:t>
            </a:r>
          </a:p>
          <a:p>
            <a:pPr lvl="0"/>
            <a:r>
              <a:rPr lang="en-CA" sz="1400" dirty="0">
                <a:latin typeface="Century Gothic" panose="020B0502020202020204" pitchFamily="34" charset="0"/>
                <a:ea typeface="Times New Roman" panose="02020603050405020304" pitchFamily="18" charset="0"/>
              </a:rPr>
              <a:t>	2. </a:t>
            </a:r>
            <a:r>
              <a:rPr lang="en-CA" sz="1400" dirty="0">
                <a:effectLst/>
                <a:latin typeface="Century Gothic" panose="020B0502020202020204" pitchFamily="34" charset="0"/>
                <a:ea typeface="Times New Roman" panose="02020603050405020304" pitchFamily="18" charset="0"/>
              </a:rPr>
              <a:t>Use cosine distance of the audio’s STFT features as the distance metri</a:t>
            </a:r>
            <a:r>
              <a:rPr lang="en-CA" sz="1400" dirty="0">
                <a:latin typeface="Century Gothic" panose="020B0502020202020204" pitchFamily="34" charset="0"/>
                <a:ea typeface="Times New Roman" panose="02020603050405020304" pitchFamily="18" charset="0"/>
              </a:rPr>
              <a:t>c</a:t>
            </a:r>
          </a:p>
          <a:p>
            <a:pPr lvl="0"/>
            <a:endParaRPr lang="en-CA" sz="1400" b="1" u="sng" dirty="0">
              <a:latin typeface="Century Gothic" panose="020B0502020202020204" pitchFamily="34" charset="0"/>
              <a:ea typeface="Times New Roman" panose="02020603050405020304" pitchFamily="18" charset="0"/>
            </a:endParaRPr>
          </a:p>
          <a:p>
            <a:pPr lvl="0"/>
            <a:r>
              <a:rPr lang="en-CA" sz="1400" b="1" u="sng" dirty="0">
                <a:latin typeface="Century Gothic" panose="020B0502020202020204" pitchFamily="34" charset="0"/>
                <a:ea typeface="Times New Roman" panose="02020603050405020304" pitchFamily="18" charset="0"/>
              </a:rPr>
              <a:t>S</a:t>
            </a:r>
            <a:r>
              <a:rPr lang="en-CA" sz="1400" b="1" u="sng" dirty="0">
                <a:effectLst/>
                <a:latin typeface="Century Gothic" panose="020B0502020202020204" pitchFamily="34" charset="0"/>
                <a:ea typeface="Times New Roman" panose="02020603050405020304" pitchFamily="18" charset="0"/>
              </a:rPr>
              <a:t>ubstitute with safe words</a:t>
            </a:r>
          </a:p>
          <a:p>
            <a:pPr marL="171450" lvl="0" indent="-171450">
              <a:buFont typeface="Arial" panose="020B0604020202020204" pitchFamily="34" charset="0"/>
              <a:buChar char="•"/>
            </a:pPr>
            <a:r>
              <a:rPr lang="en-CA" sz="1400" dirty="0">
                <a:effectLst/>
                <a:latin typeface="Century Gothic" panose="020B0502020202020204" pitchFamily="34" charset="0"/>
                <a:ea typeface="Times New Roman" panose="02020603050405020304" pitchFamily="18" charset="0"/>
              </a:rPr>
              <a:t>randomized safe word substitution</a:t>
            </a:r>
          </a:p>
          <a:p>
            <a:pPr marL="171450" lvl="0" indent="-171450">
              <a:buFont typeface="Arial" panose="020B0604020202020204" pitchFamily="34" charset="0"/>
              <a:buChar char="•"/>
            </a:pPr>
            <a:r>
              <a:rPr lang="en-CA" sz="1400" dirty="0">
                <a:effectLst/>
                <a:latin typeface="Century Gothic" panose="020B0502020202020204" pitchFamily="34" charset="0"/>
                <a:ea typeface="Times New Roman" panose="02020603050405020304" pitchFamily="18" charset="0"/>
              </a:rPr>
              <a:t>split a safe word set into different categories, after the keyword is detected, determine which category the keyword belongs to, and randomly picks a safe word from that category for the substitution</a:t>
            </a:r>
          </a:p>
        </p:txBody>
      </p:sp>
    </p:spTree>
    <p:extLst>
      <p:ext uri="{BB962C8B-B14F-4D97-AF65-F5344CB8AC3E}">
        <p14:creationId xmlns:p14="http://schemas.microsoft.com/office/powerpoint/2010/main" val="246550581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717363" cy="738664"/>
          </a:xfrm>
          <a:prstGeom prst="rect">
            <a:avLst/>
          </a:prstGeom>
          <a:noFill/>
          <a:ln>
            <a:noFill/>
          </a:ln>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Audio Anonymization </a:t>
            </a:r>
          </a:p>
          <a:p>
            <a:endParaRPr lang="en-US" altLang="zh-CN"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Diagram&#10;&#10;Description automatically generated">
            <a:extLst>
              <a:ext uri="{FF2B5EF4-FFF2-40B4-BE49-F238E27FC236}">
                <a16:creationId xmlns:a16="http://schemas.microsoft.com/office/drawing/2014/main" id="{4997A545-6730-2246-80DD-7D63FE048A1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48" r="259" b="281"/>
          <a:stretch/>
        </p:blipFill>
        <p:spPr>
          <a:xfrm>
            <a:off x="2305818" y="1203083"/>
            <a:ext cx="7471300" cy="3349431"/>
          </a:xfrm>
          <a:prstGeom prst="rect">
            <a:avLst/>
          </a:prstGeom>
        </p:spPr>
      </p:pic>
      <p:grpSp>
        <p:nvGrpSpPr>
          <p:cNvPr id="16" name="Group 15">
            <a:extLst>
              <a:ext uri="{FF2B5EF4-FFF2-40B4-BE49-F238E27FC236}">
                <a16:creationId xmlns:a16="http://schemas.microsoft.com/office/drawing/2014/main" id="{61B13723-E468-4B4F-9B28-DC4308ABF997}"/>
              </a:ext>
            </a:extLst>
          </p:cNvPr>
          <p:cNvGrpSpPr/>
          <p:nvPr/>
        </p:nvGrpSpPr>
        <p:grpSpPr>
          <a:xfrm>
            <a:off x="997887" y="4696473"/>
            <a:ext cx="2383580" cy="892552"/>
            <a:chOff x="1458128" y="2045294"/>
            <a:chExt cx="4437336" cy="892552"/>
          </a:xfrm>
        </p:grpSpPr>
        <p:sp>
          <p:nvSpPr>
            <p:cNvPr id="17" name="矩形 73">
              <a:extLst>
                <a:ext uri="{FF2B5EF4-FFF2-40B4-BE49-F238E27FC236}">
                  <a16:creationId xmlns:a16="http://schemas.microsoft.com/office/drawing/2014/main" id="{FA1CB457-8F56-B245-816D-A8A80B26E365}"/>
                </a:ext>
              </a:extLst>
            </p:cNvPr>
            <p:cNvSpPr/>
            <p:nvPr/>
          </p:nvSpPr>
          <p:spPr>
            <a:xfrm>
              <a:off x="1458128" y="2045294"/>
              <a:ext cx="3694786" cy="89255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Consideration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Linguistic Content</a:t>
              </a: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Background Sound</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19" name="Line 21">
              <a:extLst>
                <a:ext uri="{FF2B5EF4-FFF2-40B4-BE49-F238E27FC236}">
                  <a16:creationId xmlns:a16="http://schemas.microsoft.com/office/drawing/2014/main" id="{E28F199A-2AD3-1944-994E-20CD565365D6}"/>
                </a:ext>
              </a:extLst>
            </p:cNvPr>
            <p:cNvSpPr>
              <a:spLocks noChangeShapeType="1"/>
            </p:cNvSpPr>
            <p:nvPr/>
          </p:nvSpPr>
          <p:spPr bwMode="auto">
            <a:xfrm flipV="1">
              <a:off x="1535912" y="2412828"/>
              <a:ext cx="4359552" cy="16615"/>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dirty="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20" name="Group 19">
            <a:extLst>
              <a:ext uri="{FF2B5EF4-FFF2-40B4-BE49-F238E27FC236}">
                <a16:creationId xmlns:a16="http://schemas.microsoft.com/office/drawing/2014/main" id="{8DFBDF76-8E65-4848-9222-6DAE393A9CBA}"/>
              </a:ext>
            </a:extLst>
          </p:cNvPr>
          <p:cNvGrpSpPr/>
          <p:nvPr/>
        </p:nvGrpSpPr>
        <p:grpSpPr>
          <a:xfrm>
            <a:off x="3939170" y="4696473"/>
            <a:ext cx="2383580" cy="892552"/>
            <a:chOff x="1458128" y="2045294"/>
            <a:chExt cx="4437336" cy="892552"/>
          </a:xfrm>
        </p:grpSpPr>
        <p:sp>
          <p:nvSpPr>
            <p:cNvPr id="21" name="矩形 73">
              <a:extLst>
                <a:ext uri="{FF2B5EF4-FFF2-40B4-BE49-F238E27FC236}">
                  <a16:creationId xmlns:a16="http://schemas.microsoft.com/office/drawing/2014/main" id="{C4EE366E-35A0-FE4B-B866-26139CA9EB2F}"/>
                </a:ext>
              </a:extLst>
            </p:cNvPr>
            <p:cNvSpPr/>
            <p:nvPr/>
          </p:nvSpPr>
          <p:spPr>
            <a:xfrm>
              <a:off x="1458128" y="2045294"/>
              <a:ext cx="3694786" cy="89255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Desensitization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Blur</a:t>
              </a: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Replace Word</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22" name="Line 21">
              <a:extLst>
                <a:ext uri="{FF2B5EF4-FFF2-40B4-BE49-F238E27FC236}">
                  <a16:creationId xmlns:a16="http://schemas.microsoft.com/office/drawing/2014/main" id="{4B5E2F3C-61CF-D348-B95C-17B39846189C}"/>
                </a:ext>
              </a:extLst>
            </p:cNvPr>
            <p:cNvSpPr>
              <a:spLocks noChangeShapeType="1"/>
            </p:cNvSpPr>
            <p:nvPr/>
          </p:nvSpPr>
          <p:spPr bwMode="auto">
            <a:xfrm flipV="1">
              <a:off x="1535912" y="2412828"/>
              <a:ext cx="4359552" cy="16615"/>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dirty="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23" name="Group 22">
            <a:extLst>
              <a:ext uri="{FF2B5EF4-FFF2-40B4-BE49-F238E27FC236}">
                <a16:creationId xmlns:a16="http://schemas.microsoft.com/office/drawing/2014/main" id="{4E9926CC-51F2-4045-9CFE-503958FDF25B}"/>
              </a:ext>
            </a:extLst>
          </p:cNvPr>
          <p:cNvGrpSpPr/>
          <p:nvPr/>
        </p:nvGrpSpPr>
        <p:grpSpPr>
          <a:xfrm>
            <a:off x="6364533" y="4696472"/>
            <a:ext cx="3438425" cy="1261884"/>
            <a:chOff x="1458128" y="2045294"/>
            <a:chExt cx="4437336" cy="1261884"/>
          </a:xfrm>
        </p:grpSpPr>
        <p:sp>
          <p:nvSpPr>
            <p:cNvPr id="27" name="矩形 73">
              <a:extLst>
                <a:ext uri="{FF2B5EF4-FFF2-40B4-BE49-F238E27FC236}">
                  <a16:creationId xmlns:a16="http://schemas.microsoft.com/office/drawing/2014/main" id="{F8764293-F561-7F4E-8C55-45DE76F762E2}"/>
                </a:ext>
              </a:extLst>
            </p:cNvPr>
            <p:cNvSpPr/>
            <p:nvPr/>
          </p:nvSpPr>
          <p:spPr>
            <a:xfrm>
              <a:off x="1458128" y="2045294"/>
              <a:ext cx="4359552" cy="1261884"/>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Speaker Anonymization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Voice Conversion – PCA-GMM</a:t>
              </a: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Voice Conversion – </a:t>
              </a:r>
              <a:r>
                <a:rPr lang="en-US" altLang="zh-CN" sz="1200" dirty="0" err="1">
                  <a:solidFill>
                    <a:prstClr val="black">
                      <a:lumMod val="75000"/>
                      <a:lumOff val="25000"/>
                    </a:prstClr>
                  </a:solidFill>
                  <a:latin typeface="Century Gothic" panose="020B0502020202020204" pitchFamily="34" charset="0"/>
                  <a:ea typeface="宋体" panose="02010600030101010101" pitchFamily="2" charset="-122"/>
                </a:rPr>
                <a:t>CycleVAE</a:t>
              </a: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-GAN</a:t>
              </a: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Voice Conversion – VTLN</a:t>
              </a: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Blur</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28" name="Line 21">
              <a:extLst>
                <a:ext uri="{FF2B5EF4-FFF2-40B4-BE49-F238E27FC236}">
                  <a16:creationId xmlns:a16="http://schemas.microsoft.com/office/drawing/2014/main" id="{AFB6C67F-1222-C049-85CD-78FB96C88E40}"/>
                </a:ext>
              </a:extLst>
            </p:cNvPr>
            <p:cNvSpPr>
              <a:spLocks noChangeShapeType="1"/>
            </p:cNvSpPr>
            <p:nvPr/>
          </p:nvSpPr>
          <p:spPr bwMode="auto">
            <a:xfrm flipV="1">
              <a:off x="1535912" y="2412828"/>
              <a:ext cx="4359552" cy="16615"/>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dirty="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spTree>
    <p:extLst>
      <p:ext uri="{BB962C8B-B14F-4D97-AF65-F5344CB8AC3E}">
        <p14:creationId xmlns:p14="http://schemas.microsoft.com/office/powerpoint/2010/main" val="277074985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717363" cy="738664"/>
          </a:xfrm>
          <a:prstGeom prst="rect">
            <a:avLst/>
          </a:prstGeom>
          <a:noFill/>
          <a:ln>
            <a:noFill/>
          </a:ln>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Audio Anonymization – Result and Comparison </a:t>
            </a:r>
          </a:p>
          <a:p>
            <a:endParaRPr lang="en-US" altLang="zh-CN"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11E18501-BC34-7F40-AC8B-1B3BA8C4B1A8}"/>
              </a:ext>
            </a:extLst>
          </p:cNvPr>
          <p:cNvGrpSpPr/>
          <p:nvPr/>
        </p:nvGrpSpPr>
        <p:grpSpPr>
          <a:xfrm>
            <a:off x="967370" y="1538970"/>
            <a:ext cx="8748130" cy="892552"/>
            <a:chOff x="1458128" y="2045294"/>
            <a:chExt cx="4437336" cy="892552"/>
          </a:xfrm>
        </p:grpSpPr>
        <p:sp>
          <p:nvSpPr>
            <p:cNvPr id="7" name="矩形 73">
              <a:extLst>
                <a:ext uri="{FF2B5EF4-FFF2-40B4-BE49-F238E27FC236}">
                  <a16:creationId xmlns:a16="http://schemas.microsoft.com/office/drawing/2014/main" id="{EC71E914-CA4E-424C-87E5-9675242079BF}"/>
                </a:ext>
              </a:extLst>
            </p:cNvPr>
            <p:cNvSpPr/>
            <p:nvPr/>
          </p:nvSpPr>
          <p:spPr>
            <a:xfrm>
              <a:off x="1458128" y="2045294"/>
              <a:ext cx="3694785" cy="89255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Desensitization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Blur                    [ Successful ]</a:t>
              </a: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Replace Word [ Keyword Detection Accuracy 90% ] </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8" name="Line 21">
              <a:extLst>
                <a:ext uri="{FF2B5EF4-FFF2-40B4-BE49-F238E27FC236}">
                  <a16:creationId xmlns:a16="http://schemas.microsoft.com/office/drawing/2014/main" id="{7558EE95-610E-5145-BEC0-C635E856D952}"/>
                </a:ext>
              </a:extLst>
            </p:cNvPr>
            <p:cNvSpPr>
              <a:spLocks noChangeShapeType="1"/>
            </p:cNvSpPr>
            <p:nvPr/>
          </p:nvSpPr>
          <p:spPr bwMode="auto">
            <a:xfrm flipV="1">
              <a:off x="1535912" y="2412828"/>
              <a:ext cx="4359552" cy="16615"/>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dirty="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9" name="Group 8">
            <a:extLst>
              <a:ext uri="{FF2B5EF4-FFF2-40B4-BE49-F238E27FC236}">
                <a16:creationId xmlns:a16="http://schemas.microsoft.com/office/drawing/2014/main" id="{E3C072F6-88EB-AF4B-BAFC-FCD4A464ECC2}"/>
              </a:ext>
            </a:extLst>
          </p:cNvPr>
          <p:cNvGrpSpPr/>
          <p:nvPr/>
        </p:nvGrpSpPr>
        <p:grpSpPr>
          <a:xfrm>
            <a:off x="967370" y="2911367"/>
            <a:ext cx="9405355" cy="2185214"/>
            <a:chOff x="1458128" y="2045294"/>
            <a:chExt cx="4738382" cy="2185214"/>
          </a:xfrm>
        </p:grpSpPr>
        <p:sp>
          <p:nvSpPr>
            <p:cNvPr id="10" name="矩形 73">
              <a:extLst>
                <a:ext uri="{FF2B5EF4-FFF2-40B4-BE49-F238E27FC236}">
                  <a16:creationId xmlns:a16="http://schemas.microsoft.com/office/drawing/2014/main" id="{734B2A4E-8738-FD40-987A-8F89DAAD6F6B}"/>
                </a:ext>
              </a:extLst>
            </p:cNvPr>
            <p:cNvSpPr/>
            <p:nvPr/>
          </p:nvSpPr>
          <p:spPr>
            <a:xfrm>
              <a:off x="1458128" y="2045294"/>
              <a:ext cx="4738382" cy="2185214"/>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Speaker Anonymization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Voice Conversion – PCA-GMM         [ Speaker Recognition: Successful]  [ WER 0.36% - 6.69% ]</a:t>
              </a: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Voice Conversion – CycleVAE-GAN [ Speaker Recognition 0.1-9.2%]      [ Speech recognition Accuracy 78.2%-81.3%]</a:t>
              </a: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Voice Conversion – VTLN                   [ Speaker Recognition 20%]              [ Speech recognition Accuracy 72%-75%]</a:t>
              </a:r>
            </a:p>
            <a:p>
              <a:pPr marL="228600" indent="-228600">
                <a:buAutoNum type="arabicPeriod"/>
              </a:pP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Blur                                                        [ Speaker Recognition 29%]</a:t>
              </a:r>
            </a:p>
            <a:p>
              <a:pPr marL="228600" indent="-228600">
                <a:buAutoNum type="arabicPeriod"/>
              </a:pPr>
              <a:endParaRPr lang="en-US" altLang="zh-CN" sz="1200" dirty="0">
                <a:solidFill>
                  <a:prstClr val="black">
                    <a:lumMod val="75000"/>
                    <a:lumOff val="25000"/>
                  </a:prstClr>
                </a:solidFill>
                <a:latin typeface="Century Gothic" panose="020B0502020202020204" pitchFamily="34" charset="0"/>
                <a:ea typeface="宋体" panose="02010600030101010101" pitchFamily="2" charset="-122"/>
              </a:endParaRPr>
            </a:p>
            <a:p>
              <a:pPr marL="228600" indent="-228600">
                <a:buAutoNum type="arabicPeriod"/>
              </a:pPr>
              <a:endParaRPr lang="en-US" altLang="zh-CN" sz="12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200" b="1" dirty="0">
                  <a:solidFill>
                    <a:prstClr val="black">
                      <a:lumMod val="75000"/>
                      <a:lumOff val="25000"/>
                    </a:prstClr>
                  </a:solidFill>
                  <a:latin typeface="Century Gothic" panose="020B0502020202020204" pitchFamily="34" charset="0"/>
                  <a:ea typeface="宋体" panose="02010600030101010101" pitchFamily="2" charset="-122"/>
                </a:rPr>
                <a:t>Best Desensitization</a:t>
              </a: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 Replace Word</a:t>
              </a:r>
            </a:p>
            <a:p>
              <a:r>
                <a:rPr lang="en-US" altLang="zh-CN" sz="1200" b="1" dirty="0">
                  <a:solidFill>
                    <a:prstClr val="black">
                      <a:lumMod val="75000"/>
                      <a:lumOff val="25000"/>
                    </a:prstClr>
                  </a:solidFill>
                  <a:latin typeface="Century Gothic" panose="020B0502020202020204" pitchFamily="34" charset="0"/>
                  <a:ea typeface="宋体" panose="02010600030101010101" pitchFamily="2" charset="-122"/>
                </a:rPr>
                <a:t>Lowest Speaker Recognition (Best) </a:t>
              </a: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 Voice Conversion – CycleVAE-GAN</a:t>
              </a:r>
            </a:p>
            <a:p>
              <a:r>
                <a:rPr lang="en-US" altLang="zh-CN" sz="1200" b="1" dirty="0">
                  <a:solidFill>
                    <a:prstClr val="black">
                      <a:lumMod val="75000"/>
                      <a:lumOff val="25000"/>
                    </a:prstClr>
                  </a:solidFill>
                  <a:latin typeface="Century Gothic" panose="020B0502020202020204" pitchFamily="34" charset="0"/>
                  <a:ea typeface="宋体" panose="02010600030101010101" pitchFamily="2" charset="-122"/>
                </a:rPr>
                <a:t>Highest Speech Recognition Accuracy ( Lowest WER) </a:t>
              </a:r>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 Voice Conversion – PCA-GMM</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11" name="Line 21">
              <a:extLst>
                <a:ext uri="{FF2B5EF4-FFF2-40B4-BE49-F238E27FC236}">
                  <a16:creationId xmlns:a16="http://schemas.microsoft.com/office/drawing/2014/main" id="{C4A05DDB-6DF1-E84B-907D-6A0478DAEB6D}"/>
                </a:ext>
              </a:extLst>
            </p:cNvPr>
            <p:cNvSpPr>
              <a:spLocks noChangeShapeType="1"/>
            </p:cNvSpPr>
            <p:nvPr/>
          </p:nvSpPr>
          <p:spPr bwMode="auto">
            <a:xfrm flipV="1">
              <a:off x="1535912" y="2412828"/>
              <a:ext cx="4359552" cy="16615"/>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dirty="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spTree>
    <p:extLst>
      <p:ext uri="{BB962C8B-B14F-4D97-AF65-F5344CB8AC3E}">
        <p14:creationId xmlns:p14="http://schemas.microsoft.com/office/powerpoint/2010/main" val="251888735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717363" cy="738664"/>
          </a:xfrm>
          <a:prstGeom prst="rect">
            <a:avLst/>
          </a:prstGeom>
          <a:noFill/>
          <a:ln>
            <a:noFill/>
          </a:ln>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Relationship Between the Two</a:t>
            </a:r>
          </a:p>
          <a:p>
            <a:endParaRPr lang="en-US" altLang="zh-CN"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Diagram, venn diagram&#10;&#10;Description automatically generated">
            <a:extLst>
              <a:ext uri="{FF2B5EF4-FFF2-40B4-BE49-F238E27FC236}">
                <a16:creationId xmlns:a16="http://schemas.microsoft.com/office/drawing/2014/main" id="{482D72A8-2512-A44C-9ADE-707BC4E9DD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8020" y="1437418"/>
            <a:ext cx="6563118" cy="4189413"/>
          </a:xfrm>
          <a:prstGeom prst="rect">
            <a:avLst/>
          </a:prstGeom>
        </p:spPr>
      </p:pic>
    </p:spTree>
    <p:extLst>
      <p:ext uri="{BB962C8B-B14F-4D97-AF65-F5344CB8AC3E}">
        <p14:creationId xmlns:p14="http://schemas.microsoft.com/office/powerpoint/2010/main" val="312487680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4" name="Line 21">
            <a:extLst>
              <a:ext uri="{FF2B5EF4-FFF2-40B4-BE49-F238E27FC236}">
                <a16:creationId xmlns:a16="http://schemas.microsoft.com/office/drawing/2014/main" id="{7F76B835-636E-49F4-92B3-6F033315CF33}"/>
              </a:ext>
            </a:extLst>
          </p:cNvPr>
          <p:cNvSpPr>
            <a:spLocks noChangeShapeType="1"/>
          </p:cNvSpPr>
          <p:nvPr/>
        </p:nvSpPr>
        <p:spPr bwMode="auto">
          <a:xfrm flipV="1">
            <a:off x="597838" y="928310"/>
            <a:ext cx="3123450" cy="1490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0" name="Rectangle 20">
            <a:extLst>
              <a:ext uri="{FF2B5EF4-FFF2-40B4-BE49-F238E27FC236}">
                <a16:creationId xmlns:a16="http://schemas.microsoft.com/office/drawing/2014/main" id="{5AEF95A2-9EB8-478A-9572-CA5EF1BA58C3}"/>
              </a:ext>
            </a:extLst>
          </p:cNvPr>
          <p:cNvSpPr>
            <a:spLocks noChangeArrowheads="1"/>
          </p:cNvSpPr>
          <p:nvPr/>
        </p:nvSpPr>
        <p:spPr bwMode="auto">
          <a:xfrm>
            <a:off x="597838" y="526563"/>
            <a:ext cx="248949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l" defTabSz="1219170" rtl="0" eaLnBrk="1" fontAlgn="base" latinLnBrk="0" hangingPunct="1">
              <a:lnSpc>
                <a:spcPct val="100000"/>
              </a:lnSpc>
              <a:spcBef>
                <a:spcPct val="0"/>
              </a:spcBef>
              <a:spcAft>
                <a:spcPct val="0"/>
              </a:spcAft>
              <a:buClrTx/>
              <a:buSzTx/>
              <a:buFontTx/>
              <a:buNone/>
              <a:tabLst/>
              <a:defRPr/>
            </a:pPr>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Content Overview</a:t>
            </a:r>
            <a:endParaRPr lang="zh-CN" altLang="en-US"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2" name="Triangle 1">
            <a:extLst>
              <a:ext uri="{FF2B5EF4-FFF2-40B4-BE49-F238E27FC236}">
                <a16:creationId xmlns:a16="http://schemas.microsoft.com/office/drawing/2014/main" id="{7919D501-A320-E24C-8645-4670BA973FF2}"/>
              </a:ext>
            </a:extLst>
          </p:cNvPr>
          <p:cNvSpPr/>
          <p:nvPr/>
        </p:nvSpPr>
        <p:spPr>
          <a:xfrm rot="5400000">
            <a:off x="-20441" y="547004"/>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组合 149">
            <a:extLst>
              <a:ext uri="{FF2B5EF4-FFF2-40B4-BE49-F238E27FC236}">
                <a16:creationId xmlns:a16="http://schemas.microsoft.com/office/drawing/2014/main" id="{4837143E-8E5F-D14D-80C2-0292DF0BDE3C}"/>
              </a:ext>
            </a:extLst>
          </p:cNvPr>
          <p:cNvGrpSpPr/>
          <p:nvPr/>
        </p:nvGrpSpPr>
        <p:grpSpPr>
          <a:xfrm>
            <a:off x="748445" y="2036251"/>
            <a:ext cx="511994" cy="388259"/>
            <a:chOff x="646562" y="1647630"/>
            <a:chExt cx="1204992" cy="926036"/>
          </a:xfrm>
        </p:grpSpPr>
        <p:sp>
          <p:nvSpPr>
            <p:cNvPr id="40" name="任意多边形 118">
              <a:extLst>
                <a:ext uri="{FF2B5EF4-FFF2-40B4-BE49-F238E27FC236}">
                  <a16:creationId xmlns:a16="http://schemas.microsoft.com/office/drawing/2014/main" id="{E6A2C9CF-C53F-3B48-9458-B84A666464D1}"/>
                </a:ext>
              </a:extLst>
            </p:cNvPr>
            <p:cNvSpPr/>
            <p:nvPr/>
          </p:nvSpPr>
          <p:spPr>
            <a:xfrm>
              <a:off x="646562" y="1647630"/>
              <a:ext cx="593870" cy="926036"/>
            </a:xfrm>
            <a:custGeom>
              <a:avLst/>
              <a:gdLst/>
              <a:ahLst/>
              <a:cxnLst/>
              <a:rect l="l" t="t" r="r" b="b"/>
              <a:pathLst>
                <a:path w="1350388" h="2105689">
                  <a:moveTo>
                    <a:pt x="687971" y="25"/>
                  </a:moveTo>
                  <a:lnTo>
                    <a:pt x="712279" y="25"/>
                  </a:lnTo>
                  <a:cubicBezTo>
                    <a:pt x="894524" y="11675"/>
                    <a:pt x="1037459" y="72697"/>
                    <a:pt x="1141084" y="183096"/>
                  </a:cubicBezTo>
                  <a:cubicBezTo>
                    <a:pt x="1244708" y="293492"/>
                    <a:pt x="1309403" y="428959"/>
                    <a:pt x="1335166" y="589489"/>
                  </a:cubicBezTo>
                  <a:cubicBezTo>
                    <a:pt x="1339661" y="614115"/>
                    <a:pt x="1342826" y="640070"/>
                    <a:pt x="1344661" y="667352"/>
                  </a:cubicBezTo>
                  <a:cubicBezTo>
                    <a:pt x="1346497" y="694635"/>
                    <a:pt x="1347383" y="721348"/>
                    <a:pt x="1347320" y="747493"/>
                  </a:cubicBezTo>
                  <a:lnTo>
                    <a:pt x="1350359" y="1242764"/>
                  </a:lnTo>
                  <a:cubicBezTo>
                    <a:pt x="1351055" y="1358098"/>
                    <a:pt x="1339028" y="1469256"/>
                    <a:pt x="1314277" y="1576235"/>
                  </a:cubicBezTo>
                  <a:cubicBezTo>
                    <a:pt x="1289526" y="1683215"/>
                    <a:pt x="1247873" y="1777662"/>
                    <a:pt x="1189319" y="1859573"/>
                  </a:cubicBezTo>
                  <a:cubicBezTo>
                    <a:pt x="1132728" y="1938765"/>
                    <a:pt x="1056006" y="1999154"/>
                    <a:pt x="959155" y="2040744"/>
                  </a:cubicBezTo>
                  <a:cubicBezTo>
                    <a:pt x="862304" y="2082332"/>
                    <a:pt x="756717" y="2103981"/>
                    <a:pt x="642394" y="2105689"/>
                  </a:cubicBezTo>
                  <a:cubicBezTo>
                    <a:pt x="510952" y="2093742"/>
                    <a:pt x="400441" y="2053830"/>
                    <a:pt x="310863" y="1985954"/>
                  </a:cubicBezTo>
                  <a:cubicBezTo>
                    <a:pt x="221284" y="1918073"/>
                    <a:pt x="151287" y="1833146"/>
                    <a:pt x="100870" y="1731170"/>
                  </a:cubicBezTo>
                  <a:cubicBezTo>
                    <a:pt x="50454" y="1629193"/>
                    <a:pt x="18269" y="1521086"/>
                    <a:pt x="4314" y="1406842"/>
                  </a:cubicBezTo>
                  <a:cubicBezTo>
                    <a:pt x="2669" y="1380570"/>
                    <a:pt x="1403" y="1352589"/>
                    <a:pt x="516" y="1322902"/>
                  </a:cubicBezTo>
                  <a:cubicBezTo>
                    <a:pt x="-370" y="1293213"/>
                    <a:pt x="-117" y="1264476"/>
                    <a:pt x="1276" y="1236685"/>
                  </a:cubicBezTo>
                  <a:cubicBezTo>
                    <a:pt x="1403" y="1163510"/>
                    <a:pt x="1909" y="1089573"/>
                    <a:pt x="2795" y="1014879"/>
                  </a:cubicBezTo>
                  <a:cubicBezTo>
                    <a:pt x="3681" y="940181"/>
                    <a:pt x="4188" y="866246"/>
                    <a:pt x="4314" y="793069"/>
                  </a:cubicBezTo>
                  <a:cubicBezTo>
                    <a:pt x="4251" y="681721"/>
                    <a:pt x="18811" y="577780"/>
                    <a:pt x="47993" y="481244"/>
                  </a:cubicBezTo>
                  <a:cubicBezTo>
                    <a:pt x="77175" y="384709"/>
                    <a:pt x="121359" y="298242"/>
                    <a:pt x="180546" y="221836"/>
                  </a:cubicBezTo>
                  <a:cubicBezTo>
                    <a:pt x="235112" y="151256"/>
                    <a:pt x="304490" y="96434"/>
                    <a:pt x="388681" y="57378"/>
                  </a:cubicBezTo>
                  <a:cubicBezTo>
                    <a:pt x="472872" y="18321"/>
                    <a:pt x="572636" y="-795"/>
                    <a:pt x="687971" y="25"/>
                  </a:cubicBezTo>
                  <a:close/>
                  <a:moveTo>
                    <a:pt x="706202" y="197529"/>
                  </a:moveTo>
                  <a:cubicBezTo>
                    <a:pt x="621188" y="194807"/>
                    <a:pt x="547378" y="206327"/>
                    <a:pt x="484773" y="232092"/>
                  </a:cubicBezTo>
                  <a:cubicBezTo>
                    <a:pt x="422168" y="257854"/>
                    <a:pt x="370387" y="295960"/>
                    <a:pt x="329431" y="346413"/>
                  </a:cubicBezTo>
                  <a:cubicBezTo>
                    <a:pt x="287082" y="401803"/>
                    <a:pt x="255558" y="468015"/>
                    <a:pt x="234859" y="545053"/>
                  </a:cubicBezTo>
                  <a:cubicBezTo>
                    <a:pt x="214159" y="622091"/>
                    <a:pt x="203144" y="705777"/>
                    <a:pt x="201815" y="796107"/>
                  </a:cubicBezTo>
                  <a:cubicBezTo>
                    <a:pt x="201562" y="869158"/>
                    <a:pt x="200549" y="942586"/>
                    <a:pt x="198776" y="1016396"/>
                  </a:cubicBezTo>
                  <a:cubicBezTo>
                    <a:pt x="197004" y="1090206"/>
                    <a:pt x="195992" y="1163637"/>
                    <a:pt x="195738" y="1236685"/>
                  </a:cubicBezTo>
                  <a:cubicBezTo>
                    <a:pt x="194156" y="1284098"/>
                    <a:pt x="195802" y="1332082"/>
                    <a:pt x="200676" y="1380637"/>
                  </a:cubicBezTo>
                  <a:cubicBezTo>
                    <a:pt x="205550" y="1429187"/>
                    <a:pt x="214033" y="1476408"/>
                    <a:pt x="226123" y="1522301"/>
                  </a:cubicBezTo>
                  <a:cubicBezTo>
                    <a:pt x="249861" y="1632003"/>
                    <a:pt x="295818" y="1721766"/>
                    <a:pt x="363994" y="1791588"/>
                  </a:cubicBezTo>
                  <a:cubicBezTo>
                    <a:pt x="432169" y="1861411"/>
                    <a:pt x="525983" y="1900276"/>
                    <a:pt x="645432" y="1908190"/>
                  </a:cubicBezTo>
                  <a:cubicBezTo>
                    <a:pt x="733232" y="1911037"/>
                    <a:pt x="808307" y="1898505"/>
                    <a:pt x="870659" y="1870588"/>
                  </a:cubicBezTo>
                  <a:cubicBezTo>
                    <a:pt x="933011" y="1842672"/>
                    <a:pt x="984539" y="1800513"/>
                    <a:pt x="1025242" y="1744111"/>
                  </a:cubicBezTo>
                  <a:cubicBezTo>
                    <a:pt x="1071768" y="1679164"/>
                    <a:pt x="1104812" y="1603201"/>
                    <a:pt x="1124372" y="1516227"/>
                  </a:cubicBezTo>
                  <a:cubicBezTo>
                    <a:pt x="1143932" y="1429249"/>
                    <a:pt x="1153427" y="1338095"/>
                    <a:pt x="1152858" y="1242764"/>
                  </a:cubicBezTo>
                  <a:lnTo>
                    <a:pt x="1149819" y="747493"/>
                  </a:lnTo>
                  <a:cubicBezTo>
                    <a:pt x="1150326" y="664946"/>
                    <a:pt x="1137159" y="583919"/>
                    <a:pt x="1110319" y="504413"/>
                  </a:cubicBezTo>
                  <a:cubicBezTo>
                    <a:pt x="1079618" y="419085"/>
                    <a:pt x="1030116" y="348188"/>
                    <a:pt x="961814" y="291720"/>
                  </a:cubicBezTo>
                  <a:cubicBezTo>
                    <a:pt x="893511" y="235257"/>
                    <a:pt x="808307" y="203858"/>
                    <a:pt x="706202" y="197529"/>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b="1">
                <a:latin typeface="Abadi MT Condensed Extra Bold" panose="020B0306030101010103" pitchFamily="34" charset="77"/>
              </a:endParaRPr>
            </a:p>
          </p:txBody>
        </p:sp>
        <p:sp>
          <p:nvSpPr>
            <p:cNvPr id="41" name="任意多边形 117">
              <a:extLst>
                <a:ext uri="{FF2B5EF4-FFF2-40B4-BE49-F238E27FC236}">
                  <a16:creationId xmlns:a16="http://schemas.microsoft.com/office/drawing/2014/main" id="{DE2D5CFD-BA1F-6142-A210-943636D8B4AC}"/>
                </a:ext>
              </a:extLst>
            </p:cNvPr>
            <p:cNvSpPr/>
            <p:nvPr/>
          </p:nvSpPr>
          <p:spPr>
            <a:xfrm>
              <a:off x="1405246" y="1647736"/>
              <a:ext cx="446308" cy="912567"/>
            </a:xfrm>
            <a:custGeom>
              <a:avLst/>
              <a:gdLst/>
              <a:ahLst/>
              <a:cxnLst/>
              <a:rect l="l" t="t" r="r" b="b"/>
              <a:pathLst>
                <a:path w="1014850" h="2075064">
                  <a:moveTo>
                    <a:pt x="496743" y="72"/>
                  </a:moveTo>
                  <a:cubicBezTo>
                    <a:pt x="504276" y="-182"/>
                    <a:pt x="511761" y="230"/>
                    <a:pt x="519199" y="1306"/>
                  </a:cubicBezTo>
                  <a:cubicBezTo>
                    <a:pt x="534075" y="3457"/>
                    <a:pt x="548381" y="9027"/>
                    <a:pt x="562118" y="18017"/>
                  </a:cubicBezTo>
                  <a:cubicBezTo>
                    <a:pt x="586425" y="36755"/>
                    <a:pt x="598579" y="63086"/>
                    <a:pt x="598579" y="97016"/>
                  </a:cubicBezTo>
                  <a:lnTo>
                    <a:pt x="598579" y="1874526"/>
                  </a:lnTo>
                  <a:lnTo>
                    <a:pt x="920658" y="1874526"/>
                  </a:lnTo>
                  <a:cubicBezTo>
                    <a:pt x="947181" y="1875220"/>
                    <a:pt x="969337" y="1885222"/>
                    <a:pt x="987124" y="1904529"/>
                  </a:cubicBezTo>
                  <a:cubicBezTo>
                    <a:pt x="1004912" y="1923839"/>
                    <a:pt x="1014154" y="1948272"/>
                    <a:pt x="1014850" y="1977832"/>
                  </a:cubicBezTo>
                  <a:cubicBezTo>
                    <a:pt x="1014154" y="2005812"/>
                    <a:pt x="1004912" y="2028854"/>
                    <a:pt x="987124" y="2046958"/>
                  </a:cubicBezTo>
                  <a:cubicBezTo>
                    <a:pt x="969337" y="2065063"/>
                    <a:pt x="947181" y="2074430"/>
                    <a:pt x="920658" y="2075064"/>
                  </a:cubicBezTo>
                  <a:lnTo>
                    <a:pt x="97231" y="2075064"/>
                  </a:lnTo>
                  <a:cubicBezTo>
                    <a:pt x="67922" y="2074557"/>
                    <a:pt x="44501" y="2064936"/>
                    <a:pt x="26966" y="2046199"/>
                  </a:cubicBezTo>
                  <a:cubicBezTo>
                    <a:pt x="9432" y="2027462"/>
                    <a:pt x="443" y="2002648"/>
                    <a:pt x="0" y="1971756"/>
                  </a:cubicBezTo>
                  <a:cubicBezTo>
                    <a:pt x="443" y="1945106"/>
                    <a:pt x="9432" y="1922445"/>
                    <a:pt x="26966" y="1903771"/>
                  </a:cubicBezTo>
                  <a:cubicBezTo>
                    <a:pt x="44501" y="1885097"/>
                    <a:pt x="67922" y="1875348"/>
                    <a:pt x="97231" y="1874526"/>
                  </a:cubicBezTo>
                  <a:lnTo>
                    <a:pt x="401079" y="1874526"/>
                  </a:lnTo>
                  <a:lnTo>
                    <a:pt x="401079" y="233747"/>
                  </a:lnTo>
                  <a:lnTo>
                    <a:pt x="188385" y="300595"/>
                  </a:lnTo>
                  <a:cubicBezTo>
                    <a:pt x="176105" y="303632"/>
                    <a:pt x="163444" y="304393"/>
                    <a:pt x="150404" y="302874"/>
                  </a:cubicBezTo>
                  <a:cubicBezTo>
                    <a:pt x="137364" y="301356"/>
                    <a:pt x="124704" y="297554"/>
                    <a:pt x="112423" y="291479"/>
                  </a:cubicBezTo>
                  <a:cubicBezTo>
                    <a:pt x="101662" y="285530"/>
                    <a:pt x="92040" y="277679"/>
                    <a:pt x="83558" y="267931"/>
                  </a:cubicBezTo>
                  <a:cubicBezTo>
                    <a:pt x="75075" y="258184"/>
                    <a:pt x="68492" y="245774"/>
                    <a:pt x="63808" y="230709"/>
                  </a:cubicBezTo>
                  <a:cubicBezTo>
                    <a:pt x="56781" y="203997"/>
                    <a:pt x="59440" y="179183"/>
                    <a:pt x="71784" y="156267"/>
                  </a:cubicBezTo>
                  <a:cubicBezTo>
                    <a:pt x="84128" y="133352"/>
                    <a:pt x="102738" y="117652"/>
                    <a:pt x="127616" y="109173"/>
                  </a:cubicBezTo>
                  <a:lnTo>
                    <a:pt x="474002" y="2823"/>
                  </a:lnTo>
                  <a:cubicBezTo>
                    <a:pt x="481630" y="1241"/>
                    <a:pt x="489210" y="324"/>
                    <a:pt x="496743" y="72"/>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b="1">
                <a:latin typeface="Abadi MT Condensed Extra Bold" panose="020B0306030101010103" pitchFamily="34" charset="77"/>
              </a:endParaRPr>
            </a:p>
          </p:txBody>
        </p:sp>
      </p:grpSp>
      <p:grpSp>
        <p:nvGrpSpPr>
          <p:cNvPr id="47" name="组合 148">
            <a:extLst>
              <a:ext uri="{FF2B5EF4-FFF2-40B4-BE49-F238E27FC236}">
                <a16:creationId xmlns:a16="http://schemas.microsoft.com/office/drawing/2014/main" id="{E27792BF-EB6B-4F4E-95F1-1E5083370CBB}"/>
              </a:ext>
            </a:extLst>
          </p:cNvPr>
          <p:cNvGrpSpPr/>
          <p:nvPr/>
        </p:nvGrpSpPr>
        <p:grpSpPr>
          <a:xfrm>
            <a:off x="749896" y="3367628"/>
            <a:ext cx="510543" cy="382612"/>
            <a:chOff x="646562" y="3239495"/>
            <a:chExt cx="1242408" cy="938516"/>
          </a:xfrm>
        </p:grpSpPr>
        <p:sp>
          <p:nvSpPr>
            <p:cNvPr id="48" name="任意多边形 116">
              <a:extLst>
                <a:ext uri="{FF2B5EF4-FFF2-40B4-BE49-F238E27FC236}">
                  <a16:creationId xmlns:a16="http://schemas.microsoft.com/office/drawing/2014/main" id="{42D20E14-B718-B74C-A382-37A8C62B0CF1}"/>
                </a:ext>
              </a:extLst>
            </p:cNvPr>
            <p:cNvSpPr/>
            <p:nvPr/>
          </p:nvSpPr>
          <p:spPr>
            <a:xfrm>
              <a:off x="1341106" y="3239495"/>
              <a:ext cx="547864" cy="929161"/>
            </a:xfrm>
            <a:custGeom>
              <a:avLst/>
              <a:gdLst/>
              <a:ahLst/>
              <a:cxnLst/>
              <a:rect l="l" t="t" r="r" b="b"/>
              <a:pathLst>
                <a:path w="1245775" h="2112795">
                  <a:moveTo>
                    <a:pt x="674815" y="104"/>
                  </a:moveTo>
                  <a:cubicBezTo>
                    <a:pt x="827854" y="2139"/>
                    <a:pt x="955885" y="33982"/>
                    <a:pt x="1058908" y="95629"/>
                  </a:cubicBezTo>
                  <a:cubicBezTo>
                    <a:pt x="1176649" y="166083"/>
                    <a:pt x="1238938" y="301673"/>
                    <a:pt x="1245775" y="502404"/>
                  </a:cubicBezTo>
                  <a:cubicBezTo>
                    <a:pt x="1242989" y="639389"/>
                    <a:pt x="1195387" y="760422"/>
                    <a:pt x="1102966" y="865501"/>
                  </a:cubicBezTo>
                  <a:cubicBezTo>
                    <a:pt x="1010546" y="970582"/>
                    <a:pt x="899135" y="1067307"/>
                    <a:pt x="768734" y="1155676"/>
                  </a:cubicBezTo>
                  <a:cubicBezTo>
                    <a:pt x="678668" y="1216673"/>
                    <a:pt x="591077" y="1282729"/>
                    <a:pt x="505962" y="1353853"/>
                  </a:cubicBezTo>
                  <a:cubicBezTo>
                    <a:pt x="420847" y="1424973"/>
                    <a:pt x="349912" y="1505887"/>
                    <a:pt x="293156" y="1596591"/>
                  </a:cubicBezTo>
                  <a:cubicBezTo>
                    <a:pt x="236401" y="1687296"/>
                    <a:pt x="205528" y="1792518"/>
                    <a:pt x="200539" y="1912257"/>
                  </a:cubicBezTo>
                  <a:lnTo>
                    <a:pt x="1130313" y="1912257"/>
                  </a:lnTo>
                  <a:cubicBezTo>
                    <a:pt x="1156963" y="1912952"/>
                    <a:pt x="1179625" y="1922954"/>
                    <a:pt x="1198299" y="1942260"/>
                  </a:cubicBezTo>
                  <a:cubicBezTo>
                    <a:pt x="1216972" y="1961567"/>
                    <a:pt x="1226721" y="1986002"/>
                    <a:pt x="1227544" y="2015566"/>
                  </a:cubicBezTo>
                  <a:cubicBezTo>
                    <a:pt x="1226721" y="2042217"/>
                    <a:pt x="1216972" y="2064877"/>
                    <a:pt x="1198299" y="2083549"/>
                  </a:cubicBezTo>
                  <a:cubicBezTo>
                    <a:pt x="1179625" y="2102226"/>
                    <a:pt x="1156963" y="2111971"/>
                    <a:pt x="1130313" y="2112795"/>
                  </a:cubicBezTo>
                  <a:lnTo>
                    <a:pt x="100270" y="2112795"/>
                  </a:lnTo>
                  <a:cubicBezTo>
                    <a:pt x="75455" y="2112227"/>
                    <a:pt x="54439" y="2103492"/>
                    <a:pt x="37221" y="2086590"/>
                  </a:cubicBezTo>
                  <a:cubicBezTo>
                    <a:pt x="20003" y="2069688"/>
                    <a:pt x="9622" y="2048038"/>
                    <a:pt x="6077" y="2021642"/>
                  </a:cubicBezTo>
                  <a:cubicBezTo>
                    <a:pt x="4494" y="2006197"/>
                    <a:pt x="3102" y="1989989"/>
                    <a:pt x="1899" y="1973026"/>
                  </a:cubicBezTo>
                  <a:cubicBezTo>
                    <a:pt x="696" y="1956062"/>
                    <a:pt x="63" y="1939856"/>
                    <a:pt x="0" y="1924410"/>
                  </a:cubicBezTo>
                  <a:cubicBezTo>
                    <a:pt x="2382" y="1767668"/>
                    <a:pt x="36105" y="1632812"/>
                    <a:pt x="101170" y="1519842"/>
                  </a:cubicBezTo>
                  <a:cubicBezTo>
                    <a:pt x="166235" y="1406874"/>
                    <a:pt x="248348" y="1308257"/>
                    <a:pt x="347512" y="1223986"/>
                  </a:cubicBezTo>
                  <a:cubicBezTo>
                    <a:pt x="446675" y="1139714"/>
                    <a:pt x="548595" y="1062251"/>
                    <a:pt x="653272" y="991598"/>
                  </a:cubicBezTo>
                  <a:cubicBezTo>
                    <a:pt x="761771" y="917981"/>
                    <a:pt x="854698" y="839613"/>
                    <a:pt x="932052" y="756496"/>
                  </a:cubicBezTo>
                  <a:cubicBezTo>
                    <a:pt x="1009407" y="673381"/>
                    <a:pt x="1049160" y="589695"/>
                    <a:pt x="1051312" y="505443"/>
                  </a:cubicBezTo>
                  <a:cubicBezTo>
                    <a:pt x="1045868" y="383523"/>
                    <a:pt x="1002823" y="300726"/>
                    <a:pt x="922177" y="257048"/>
                  </a:cubicBezTo>
                  <a:cubicBezTo>
                    <a:pt x="841531" y="213369"/>
                    <a:pt x="737716" y="192859"/>
                    <a:pt x="610734" y="195520"/>
                  </a:cubicBezTo>
                  <a:cubicBezTo>
                    <a:pt x="545913" y="197418"/>
                    <a:pt x="475015" y="202736"/>
                    <a:pt x="398040" y="211470"/>
                  </a:cubicBezTo>
                  <a:cubicBezTo>
                    <a:pt x="321065" y="220207"/>
                    <a:pt x="244091" y="230081"/>
                    <a:pt x="167116" y="241095"/>
                  </a:cubicBezTo>
                  <a:cubicBezTo>
                    <a:pt x="142998" y="240778"/>
                    <a:pt x="119830" y="233056"/>
                    <a:pt x="97611" y="217926"/>
                  </a:cubicBezTo>
                  <a:cubicBezTo>
                    <a:pt x="75392" y="202798"/>
                    <a:pt x="62099" y="182162"/>
                    <a:pt x="57731" y="156018"/>
                  </a:cubicBezTo>
                  <a:cubicBezTo>
                    <a:pt x="55199" y="129306"/>
                    <a:pt x="61782" y="105248"/>
                    <a:pt x="77481" y="83853"/>
                  </a:cubicBezTo>
                  <a:cubicBezTo>
                    <a:pt x="93180" y="62458"/>
                    <a:pt x="114956" y="49036"/>
                    <a:pt x="142808" y="43593"/>
                  </a:cubicBezTo>
                  <a:lnTo>
                    <a:pt x="185347" y="37518"/>
                  </a:lnTo>
                  <a:lnTo>
                    <a:pt x="182309" y="37518"/>
                  </a:lnTo>
                  <a:cubicBezTo>
                    <a:pt x="254156" y="28021"/>
                    <a:pt x="326193" y="19665"/>
                    <a:pt x="398420" y="12449"/>
                  </a:cubicBezTo>
                  <a:cubicBezTo>
                    <a:pt x="470647" y="5235"/>
                    <a:pt x="540405" y="1435"/>
                    <a:pt x="607695" y="1055"/>
                  </a:cubicBezTo>
                  <a:cubicBezTo>
                    <a:pt x="630579" y="130"/>
                    <a:pt x="652952" y="-186"/>
                    <a:pt x="674815" y="104"/>
                  </a:cubicBez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任意多边形 115">
              <a:extLst>
                <a:ext uri="{FF2B5EF4-FFF2-40B4-BE49-F238E27FC236}">
                  <a16:creationId xmlns:a16="http://schemas.microsoft.com/office/drawing/2014/main" id="{695F7FF3-BD69-F24B-A11D-9170728C906B}"/>
                </a:ext>
              </a:extLst>
            </p:cNvPr>
            <p:cNvSpPr/>
            <p:nvPr/>
          </p:nvSpPr>
          <p:spPr>
            <a:xfrm>
              <a:off x="646562" y="3251974"/>
              <a:ext cx="593870" cy="926037"/>
            </a:xfrm>
            <a:custGeom>
              <a:avLst/>
              <a:gdLst/>
              <a:ahLst/>
              <a:cxnLst/>
              <a:rect l="l" t="t" r="r" b="b"/>
              <a:pathLst>
                <a:path w="1350388" h="2105692">
                  <a:moveTo>
                    <a:pt x="687971" y="25"/>
                  </a:moveTo>
                  <a:lnTo>
                    <a:pt x="712279" y="25"/>
                  </a:lnTo>
                  <a:cubicBezTo>
                    <a:pt x="894524" y="11672"/>
                    <a:pt x="1037459" y="72695"/>
                    <a:pt x="1141084" y="183094"/>
                  </a:cubicBezTo>
                  <a:cubicBezTo>
                    <a:pt x="1244708" y="293492"/>
                    <a:pt x="1309403" y="428958"/>
                    <a:pt x="1335166" y="589488"/>
                  </a:cubicBezTo>
                  <a:cubicBezTo>
                    <a:pt x="1339661" y="614115"/>
                    <a:pt x="1342826" y="640070"/>
                    <a:pt x="1344661" y="667351"/>
                  </a:cubicBezTo>
                  <a:cubicBezTo>
                    <a:pt x="1346497" y="694634"/>
                    <a:pt x="1347383" y="721346"/>
                    <a:pt x="1347320" y="747490"/>
                  </a:cubicBezTo>
                  <a:lnTo>
                    <a:pt x="1350359" y="1242763"/>
                  </a:lnTo>
                  <a:cubicBezTo>
                    <a:pt x="1351055" y="1358097"/>
                    <a:pt x="1339028" y="1469254"/>
                    <a:pt x="1314277" y="1576235"/>
                  </a:cubicBezTo>
                  <a:cubicBezTo>
                    <a:pt x="1289526" y="1683214"/>
                    <a:pt x="1247873" y="1777661"/>
                    <a:pt x="1189319" y="1859572"/>
                  </a:cubicBezTo>
                  <a:cubicBezTo>
                    <a:pt x="1132728" y="1938763"/>
                    <a:pt x="1056006" y="1999152"/>
                    <a:pt x="959155" y="2040745"/>
                  </a:cubicBezTo>
                  <a:cubicBezTo>
                    <a:pt x="862304" y="2082331"/>
                    <a:pt x="756717" y="2103980"/>
                    <a:pt x="642394" y="2105692"/>
                  </a:cubicBezTo>
                  <a:cubicBezTo>
                    <a:pt x="510952" y="2093741"/>
                    <a:pt x="400441" y="2053828"/>
                    <a:pt x="310863" y="1985953"/>
                  </a:cubicBezTo>
                  <a:cubicBezTo>
                    <a:pt x="221284" y="1918072"/>
                    <a:pt x="151287" y="1833145"/>
                    <a:pt x="100870" y="1731170"/>
                  </a:cubicBezTo>
                  <a:cubicBezTo>
                    <a:pt x="50454" y="1629191"/>
                    <a:pt x="18269" y="1521083"/>
                    <a:pt x="4314" y="1406840"/>
                  </a:cubicBezTo>
                  <a:cubicBezTo>
                    <a:pt x="2669" y="1380570"/>
                    <a:pt x="1403" y="1352588"/>
                    <a:pt x="516" y="1322901"/>
                  </a:cubicBezTo>
                  <a:cubicBezTo>
                    <a:pt x="-370" y="1293213"/>
                    <a:pt x="-117" y="1264475"/>
                    <a:pt x="1276" y="1236684"/>
                  </a:cubicBezTo>
                  <a:cubicBezTo>
                    <a:pt x="1403" y="1163510"/>
                    <a:pt x="1909" y="1089572"/>
                    <a:pt x="2795" y="1014877"/>
                  </a:cubicBezTo>
                  <a:cubicBezTo>
                    <a:pt x="3681" y="940180"/>
                    <a:pt x="4188" y="866245"/>
                    <a:pt x="4314" y="793068"/>
                  </a:cubicBezTo>
                  <a:cubicBezTo>
                    <a:pt x="4251" y="681719"/>
                    <a:pt x="18811" y="577779"/>
                    <a:pt x="47993" y="481244"/>
                  </a:cubicBezTo>
                  <a:cubicBezTo>
                    <a:pt x="77175" y="384708"/>
                    <a:pt x="121359" y="298240"/>
                    <a:pt x="180546" y="221834"/>
                  </a:cubicBezTo>
                  <a:cubicBezTo>
                    <a:pt x="235112" y="151253"/>
                    <a:pt x="304490" y="96436"/>
                    <a:pt x="388681" y="57377"/>
                  </a:cubicBezTo>
                  <a:cubicBezTo>
                    <a:pt x="472872" y="18320"/>
                    <a:pt x="572635" y="-797"/>
                    <a:pt x="687971" y="25"/>
                  </a:cubicBezTo>
                  <a:close/>
                  <a:moveTo>
                    <a:pt x="706202" y="197526"/>
                  </a:moveTo>
                  <a:cubicBezTo>
                    <a:pt x="621188" y="194804"/>
                    <a:pt x="547378" y="206326"/>
                    <a:pt x="484773" y="232090"/>
                  </a:cubicBezTo>
                  <a:cubicBezTo>
                    <a:pt x="422168" y="257852"/>
                    <a:pt x="370387" y="295960"/>
                    <a:pt x="329431" y="346412"/>
                  </a:cubicBezTo>
                  <a:cubicBezTo>
                    <a:pt x="287082" y="401803"/>
                    <a:pt x="255558" y="468013"/>
                    <a:pt x="234859" y="545052"/>
                  </a:cubicBezTo>
                  <a:cubicBezTo>
                    <a:pt x="214159" y="622091"/>
                    <a:pt x="203144" y="705776"/>
                    <a:pt x="201815" y="796106"/>
                  </a:cubicBezTo>
                  <a:cubicBezTo>
                    <a:pt x="201562" y="869156"/>
                    <a:pt x="200549" y="942585"/>
                    <a:pt x="198776" y="1016396"/>
                  </a:cubicBezTo>
                  <a:cubicBezTo>
                    <a:pt x="197004" y="1090205"/>
                    <a:pt x="195992" y="1163635"/>
                    <a:pt x="195738" y="1236684"/>
                  </a:cubicBezTo>
                  <a:cubicBezTo>
                    <a:pt x="194156" y="1284097"/>
                    <a:pt x="195802" y="1332082"/>
                    <a:pt x="200676" y="1380633"/>
                  </a:cubicBezTo>
                  <a:cubicBezTo>
                    <a:pt x="205550" y="1429187"/>
                    <a:pt x="214033" y="1476408"/>
                    <a:pt x="226123" y="1522300"/>
                  </a:cubicBezTo>
                  <a:cubicBezTo>
                    <a:pt x="249861" y="1632002"/>
                    <a:pt x="295818" y="1721765"/>
                    <a:pt x="363994" y="1791585"/>
                  </a:cubicBezTo>
                  <a:cubicBezTo>
                    <a:pt x="432169" y="1861409"/>
                    <a:pt x="525983" y="1900276"/>
                    <a:pt x="645432" y="1908188"/>
                  </a:cubicBezTo>
                  <a:cubicBezTo>
                    <a:pt x="733232" y="1911036"/>
                    <a:pt x="808307" y="1898502"/>
                    <a:pt x="870659" y="1870587"/>
                  </a:cubicBezTo>
                  <a:cubicBezTo>
                    <a:pt x="933011" y="1842672"/>
                    <a:pt x="984539" y="1800512"/>
                    <a:pt x="1025242" y="1744112"/>
                  </a:cubicBezTo>
                  <a:cubicBezTo>
                    <a:pt x="1071768" y="1679163"/>
                    <a:pt x="1104812" y="1603200"/>
                    <a:pt x="1124372" y="1516226"/>
                  </a:cubicBezTo>
                  <a:cubicBezTo>
                    <a:pt x="1143932" y="1429249"/>
                    <a:pt x="1153427" y="1338093"/>
                    <a:pt x="1152858" y="1242763"/>
                  </a:cubicBezTo>
                  <a:lnTo>
                    <a:pt x="1149819" y="747490"/>
                  </a:lnTo>
                  <a:cubicBezTo>
                    <a:pt x="1150326" y="664945"/>
                    <a:pt x="1137159" y="583919"/>
                    <a:pt x="1110319" y="504411"/>
                  </a:cubicBezTo>
                  <a:cubicBezTo>
                    <a:pt x="1079618" y="419081"/>
                    <a:pt x="1030116" y="348186"/>
                    <a:pt x="961814" y="291720"/>
                  </a:cubicBezTo>
                  <a:cubicBezTo>
                    <a:pt x="893511" y="235254"/>
                    <a:pt x="808307" y="203857"/>
                    <a:pt x="706202" y="197526"/>
                  </a:cubicBez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0" name="组合 147">
            <a:extLst>
              <a:ext uri="{FF2B5EF4-FFF2-40B4-BE49-F238E27FC236}">
                <a16:creationId xmlns:a16="http://schemas.microsoft.com/office/drawing/2014/main" id="{9EB7F795-0F0D-E14B-9AF6-781D8698D8D5}"/>
              </a:ext>
            </a:extLst>
          </p:cNvPr>
          <p:cNvGrpSpPr/>
          <p:nvPr/>
        </p:nvGrpSpPr>
        <p:grpSpPr>
          <a:xfrm>
            <a:off x="748445" y="4767235"/>
            <a:ext cx="511994" cy="382612"/>
            <a:chOff x="646562" y="4837273"/>
            <a:chExt cx="1269135" cy="943580"/>
          </a:xfrm>
        </p:grpSpPr>
        <p:sp>
          <p:nvSpPr>
            <p:cNvPr id="51" name="任意多边形 114">
              <a:extLst>
                <a:ext uri="{FF2B5EF4-FFF2-40B4-BE49-F238E27FC236}">
                  <a16:creationId xmlns:a16="http://schemas.microsoft.com/office/drawing/2014/main" id="{4A3E3830-1DE7-3F42-878E-99B3DFC78DF2}"/>
                </a:ext>
              </a:extLst>
            </p:cNvPr>
            <p:cNvSpPr/>
            <p:nvPr/>
          </p:nvSpPr>
          <p:spPr>
            <a:xfrm>
              <a:off x="1364874" y="4837273"/>
              <a:ext cx="550823" cy="943580"/>
            </a:xfrm>
            <a:custGeom>
              <a:avLst/>
              <a:gdLst/>
              <a:ahLst/>
              <a:cxnLst/>
              <a:rect l="l" t="t" r="r" b="b"/>
              <a:pathLst>
                <a:path w="1252502" h="2145581">
                  <a:moveTo>
                    <a:pt x="535419" y="379"/>
                  </a:moveTo>
                  <a:cubicBezTo>
                    <a:pt x="630625" y="-1835"/>
                    <a:pt x="720513" y="5633"/>
                    <a:pt x="805084" y="22788"/>
                  </a:cubicBezTo>
                  <a:cubicBezTo>
                    <a:pt x="889655" y="39943"/>
                    <a:pt x="962831" y="70961"/>
                    <a:pt x="1024613" y="115841"/>
                  </a:cubicBezTo>
                  <a:cubicBezTo>
                    <a:pt x="1080762" y="158887"/>
                    <a:pt x="1125706" y="208008"/>
                    <a:pt x="1159446" y="263207"/>
                  </a:cubicBezTo>
                  <a:cubicBezTo>
                    <a:pt x="1193186" y="318407"/>
                    <a:pt x="1216101" y="376645"/>
                    <a:pt x="1228191" y="437920"/>
                  </a:cubicBezTo>
                  <a:cubicBezTo>
                    <a:pt x="1229774" y="455834"/>
                    <a:pt x="1231167" y="473179"/>
                    <a:pt x="1232369" y="489955"/>
                  </a:cubicBezTo>
                  <a:cubicBezTo>
                    <a:pt x="1233572" y="506728"/>
                    <a:pt x="1234205" y="524833"/>
                    <a:pt x="1234268" y="544265"/>
                  </a:cubicBezTo>
                  <a:cubicBezTo>
                    <a:pt x="1233762" y="635611"/>
                    <a:pt x="1213505" y="723347"/>
                    <a:pt x="1173499" y="807475"/>
                  </a:cubicBezTo>
                  <a:cubicBezTo>
                    <a:pt x="1133492" y="891602"/>
                    <a:pt x="1076774" y="961867"/>
                    <a:pt x="1003344" y="1018269"/>
                  </a:cubicBezTo>
                  <a:cubicBezTo>
                    <a:pt x="1084180" y="1070682"/>
                    <a:pt x="1145836" y="1142086"/>
                    <a:pt x="1188311" y="1232481"/>
                  </a:cubicBezTo>
                  <a:cubicBezTo>
                    <a:pt x="1230787" y="1322876"/>
                    <a:pt x="1252183" y="1418588"/>
                    <a:pt x="1252499" y="1519617"/>
                  </a:cubicBezTo>
                  <a:cubicBezTo>
                    <a:pt x="1252752" y="1607606"/>
                    <a:pt x="1234775" y="1693695"/>
                    <a:pt x="1198566" y="1777887"/>
                  </a:cubicBezTo>
                  <a:cubicBezTo>
                    <a:pt x="1162358" y="1862078"/>
                    <a:pt x="1106399" y="1936015"/>
                    <a:pt x="1030690" y="1999696"/>
                  </a:cubicBezTo>
                  <a:cubicBezTo>
                    <a:pt x="960995" y="2053629"/>
                    <a:pt x="880096" y="2091609"/>
                    <a:pt x="787992" y="2113639"/>
                  </a:cubicBezTo>
                  <a:cubicBezTo>
                    <a:pt x="695889" y="2135668"/>
                    <a:pt x="600557" y="2146302"/>
                    <a:pt x="501996" y="2145543"/>
                  </a:cubicBezTo>
                  <a:cubicBezTo>
                    <a:pt x="462559" y="2145606"/>
                    <a:pt x="419894" y="2144720"/>
                    <a:pt x="374000" y="2142884"/>
                  </a:cubicBezTo>
                  <a:cubicBezTo>
                    <a:pt x="328107" y="2141048"/>
                    <a:pt x="287720" y="2137884"/>
                    <a:pt x="252841" y="2133389"/>
                  </a:cubicBezTo>
                  <a:cubicBezTo>
                    <a:pt x="229672" y="2130286"/>
                    <a:pt x="206124" y="2126616"/>
                    <a:pt x="182196" y="2122375"/>
                  </a:cubicBezTo>
                  <a:cubicBezTo>
                    <a:pt x="158268" y="2118133"/>
                    <a:pt x="136240" y="2113702"/>
                    <a:pt x="116110" y="2109081"/>
                  </a:cubicBezTo>
                  <a:lnTo>
                    <a:pt x="76609" y="2096927"/>
                  </a:lnTo>
                  <a:cubicBezTo>
                    <a:pt x="45782" y="2089837"/>
                    <a:pt x="23879" y="2074392"/>
                    <a:pt x="10902" y="2050591"/>
                  </a:cubicBezTo>
                  <a:cubicBezTo>
                    <a:pt x="-2075" y="2026789"/>
                    <a:pt x="-3467" y="2000708"/>
                    <a:pt x="6725" y="1972350"/>
                  </a:cubicBezTo>
                  <a:lnTo>
                    <a:pt x="6725" y="1966273"/>
                  </a:lnTo>
                  <a:cubicBezTo>
                    <a:pt x="15144" y="1943041"/>
                    <a:pt x="30209" y="1925696"/>
                    <a:pt x="51922" y="1914239"/>
                  </a:cubicBezTo>
                  <a:cubicBezTo>
                    <a:pt x="73634" y="1902781"/>
                    <a:pt x="97056" y="1899869"/>
                    <a:pt x="122187" y="1905504"/>
                  </a:cubicBezTo>
                  <a:cubicBezTo>
                    <a:pt x="148710" y="1911706"/>
                    <a:pt x="176183" y="1917530"/>
                    <a:pt x="204605" y="1922974"/>
                  </a:cubicBezTo>
                  <a:cubicBezTo>
                    <a:pt x="233027" y="1928418"/>
                    <a:pt x="258222" y="1932723"/>
                    <a:pt x="280187" y="1935887"/>
                  </a:cubicBezTo>
                  <a:cubicBezTo>
                    <a:pt x="313610" y="1940509"/>
                    <a:pt x="351591" y="1944180"/>
                    <a:pt x="394130" y="1946903"/>
                  </a:cubicBezTo>
                  <a:cubicBezTo>
                    <a:pt x="436669" y="1949624"/>
                    <a:pt x="474650" y="1951017"/>
                    <a:pt x="508073" y="1951080"/>
                  </a:cubicBezTo>
                  <a:cubicBezTo>
                    <a:pt x="588213" y="1951523"/>
                    <a:pt x="663415" y="1943800"/>
                    <a:pt x="733680" y="1927911"/>
                  </a:cubicBezTo>
                  <a:cubicBezTo>
                    <a:pt x="803944" y="1912023"/>
                    <a:pt x="862435" y="1885310"/>
                    <a:pt x="909152" y="1847772"/>
                  </a:cubicBezTo>
                  <a:cubicBezTo>
                    <a:pt x="958970" y="1807196"/>
                    <a:pt x="995305" y="1757694"/>
                    <a:pt x="1018157" y="1699267"/>
                  </a:cubicBezTo>
                  <a:cubicBezTo>
                    <a:pt x="1041009" y="1640840"/>
                    <a:pt x="1052277" y="1579943"/>
                    <a:pt x="1051960" y="1516578"/>
                  </a:cubicBezTo>
                  <a:cubicBezTo>
                    <a:pt x="1051264" y="1429792"/>
                    <a:pt x="1029108" y="1351171"/>
                    <a:pt x="985493" y="1280715"/>
                  </a:cubicBezTo>
                  <a:cubicBezTo>
                    <a:pt x="941878" y="1210262"/>
                    <a:pt x="880982" y="1167344"/>
                    <a:pt x="802805" y="1151962"/>
                  </a:cubicBezTo>
                  <a:cubicBezTo>
                    <a:pt x="708486" y="1141770"/>
                    <a:pt x="609988" y="1135566"/>
                    <a:pt x="507313" y="1133350"/>
                  </a:cubicBezTo>
                  <a:cubicBezTo>
                    <a:pt x="404638" y="1131135"/>
                    <a:pt x="307660" y="1130249"/>
                    <a:pt x="216379" y="1130692"/>
                  </a:cubicBezTo>
                  <a:lnTo>
                    <a:pt x="155610" y="1130692"/>
                  </a:lnTo>
                  <a:cubicBezTo>
                    <a:pt x="140544" y="1130819"/>
                    <a:pt x="127377" y="1129046"/>
                    <a:pt x="116110" y="1125374"/>
                  </a:cubicBezTo>
                  <a:cubicBezTo>
                    <a:pt x="104842" y="1121703"/>
                    <a:pt x="94714" y="1115373"/>
                    <a:pt x="85725" y="1106384"/>
                  </a:cubicBezTo>
                  <a:cubicBezTo>
                    <a:pt x="67494" y="1088154"/>
                    <a:pt x="58379" y="1063846"/>
                    <a:pt x="58379" y="1033461"/>
                  </a:cubicBezTo>
                  <a:cubicBezTo>
                    <a:pt x="59075" y="1004152"/>
                    <a:pt x="68317" y="980732"/>
                    <a:pt x="86105" y="963197"/>
                  </a:cubicBezTo>
                  <a:cubicBezTo>
                    <a:pt x="103892" y="945661"/>
                    <a:pt x="126048" y="936673"/>
                    <a:pt x="152571" y="936229"/>
                  </a:cubicBezTo>
                  <a:lnTo>
                    <a:pt x="395649" y="936229"/>
                  </a:lnTo>
                  <a:cubicBezTo>
                    <a:pt x="419830" y="936167"/>
                    <a:pt x="443632" y="936294"/>
                    <a:pt x="467054" y="936610"/>
                  </a:cubicBezTo>
                  <a:cubicBezTo>
                    <a:pt x="490475" y="936926"/>
                    <a:pt x="514276" y="937812"/>
                    <a:pt x="538458" y="939268"/>
                  </a:cubicBezTo>
                  <a:cubicBezTo>
                    <a:pt x="545041" y="935723"/>
                    <a:pt x="553143" y="933699"/>
                    <a:pt x="562766" y="933191"/>
                  </a:cubicBezTo>
                  <a:cubicBezTo>
                    <a:pt x="639234" y="927621"/>
                    <a:pt x="714183" y="917493"/>
                    <a:pt x="787613" y="902806"/>
                  </a:cubicBezTo>
                  <a:cubicBezTo>
                    <a:pt x="864587" y="884386"/>
                    <a:pt x="925610" y="840707"/>
                    <a:pt x="970680" y="771771"/>
                  </a:cubicBezTo>
                  <a:cubicBezTo>
                    <a:pt x="1015751" y="702837"/>
                    <a:pt x="1038793" y="628014"/>
                    <a:pt x="1039806" y="547305"/>
                  </a:cubicBezTo>
                  <a:cubicBezTo>
                    <a:pt x="1039553" y="497677"/>
                    <a:pt x="1027905" y="448807"/>
                    <a:pt x="1004863" y="400698"/>
                  </a:cubicBezTo>
                  <a:cubicBezTo>
                    <a:pt x="981822" y="352589"/>
                    <a:pt x="948905" y="311315"/>
                    <a:pt x="906113" y="276882"/>
                  </a:cubicBezTo>
                  <a:cubicBezTo>
                    <a:pt x="862688" y="246813"/>
                    <a:pt x="809008" y="225670"/>
                    <a:pt x="745074" y="213453"/>
                  </a:cubicBezTo>
                  <a:cubicBezTo>
                    <a:pt x="681139" y="201235"/>
                    <a:pt x="612267" y="196046"/>
                    <a:pt x="538458" y="197879"/>
                  </a:cubicBezTo>
                  <a:cubicBezTo>
                    <a:pt x="472434" y="199525"/>
                    <a:pt x="400903" y="203830"/>
                    <a:pt x="323865" y="210794"/>
                  </a:cubicBezTo>
                  <a:cubicBezTo>
                    <a:pt x="246827" y="217757"/>
                    <a:pt x="177575" y="226618"/>
                    <a:pt x="116110" y="237382"/>
                  </a:cubicBezTo>
                  <a:cubicBezTo>
                    <a:pt x="89523" y="241369"/>
                    <a:pt x="65975" y="235673"/>
                    <a:pt x="45465" y="220289"/>
                  </a:cubicBezTo>
                  <a:cubicBezTo>
                    <a:pt x="24955" y="204907"/>
                    <a:pt x="12042" y="183257"/>
                    <a:pt x="6725" y="155342"/>
                  </a:cubicBezTo>
                  <a:cubicBezTo>
                    <a:pt x="5142" y="142998"/>
                    <a:pt x="5269" y="130464"/>
                    <a:pt x="7104" y="117740"/>
                  </a:cubicBezTo>
                  <a:cubicBezTo>
                    <a:pt x="8940" y="105016"/>
                    <a:pt x="12865" y="93243"/>
                    <a:pt x="18878" y="82419"/>
                  </a:cubicBezTo>
                  <a:cubicBezTo>
                    <a:pt x="26601" y="70326"/>
                    <a:pt x="36223" y="61086"/>
                    <a:pt x="47744" y="54692"/>
                  </a:cubicBezTo>
                  <a:cubicBezTo>
                    <a:pt x="59265" y="48298"/>
                    <a:pt x="71925" y="44374"/>
                    <a:pt x="85725" y="42918"/>
                  </a:cubicBezTo>
                  <a:cubicBezTo>
                    <a:pt x="148520" y="32031"/>
                    <a:pt x="220431" y="22661"/>
                    <a:pt x="301456" y="14813"/>
                  </a:cubicBezTo>
                  <a:cubicBezTo>
                    <a:pt x="382483" y="6962"/>
                    <a:pt x="460470" y="2153"/>
                    <a:pt x="535419" y="379"/>
                  </a:cubicBezTo>
                  <a:close/>
                </a:path>
              </a:pathLst>
            </a:cu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任意多边形 113">
              <a:extLst>
                <a:ext uri="{FF2B5EF4-FFF2-40B4-BE49-F238E27FC236}">
                  <a16:creationId xmlns:a16="http://schemas.microsoft.com/office/drawing/2014/main" id="{D6F1940A-0AFF-FF40-82FA-4721EF0C5FB9}"/>
                </a:ext>
              </a:extLst>
            </p:cNvPr>
            <p:cNvSpPr/>
            <p:nvPr/>
          </p:nvSpPr>
          <p:spPr>
            <a:xfrm>
              <a:off x="646562" y="4852128"/>
              <a:ext cx="593870" cy="926036"/>
            </a:xfrm>
            <a:custGeom>
              <a:avLst/>
              <a:gdLst/>
              <a:ahLst/>
              <a:cxnLst/>
              <a:rect l="l" t="t" r="r" b="b"/>
              <a:pathLst>
                <a:path w="1350388" h="2105688">
                  <a:moveTo>
                    <a:pt x="687971" y="25"/>
                  </a:moveTo>
                  <a:lnTo>
                    <a:pt x="712279" y="25"/>
                  </a:lnTo>
                  <a:cubicBezTo>
                    <a:pt x="894524" y="11671"/>
                    <a:pt x="1037459" y="72695"/>
                    <a:pt x="1141084" y="183093"/>
                  </a:cubicBezTo>
                  <a:cubicBezTo>
                    <a:pt x="1244708" y="293490"/>
                    <a:pt x="1309403" y="428956"/>
                    <a:pt x="1335166" y="589489"/>
                  </a:cubicBezTo>
                  <a:cubicBezTo>
                    <a:pt x="1339661" y="614113"/>
                    <a:pt x="1342826" y="640067"/>
                    <a:pt x="1344661" y="667350"/>
                  </a:cubicBezTo>
                  <a:cubicBezTo>
                    <a:pt x="1346497" y="694633"/>
                    <a:pt x="1347383" y="721346"/>
                    <a:pt x="1347320" y="747489"/>
                  </a:cubicBezTo>
                  <a:lnTo>
                    <a:pt x="1350359" y="1242761"/>
                  </a:lnTo>
                  <a:cubicBezTo>
                    <a:pt x="1351055" y="1358096"/>
                    <a:pt x="1339028" y="1469254"/>
                    <a:pt x="1314277" y="1576233"/>
                  </a:cubicBezTo>
                  <a:cubicBezTo>
                    <a:pt x="1289526" y="1683213"/>
                    <a:pt x="1247873" y="1777659"/>
                    <a:pt x="1189319" y="1859571"/>
                  </a:cubicBezTo>
                  <a:cubicBezTo>
                    <a:pt x="1132728" y="1938761"/>
                    <a:pt x="1056006" y="1999151"/>
                    <a:pt x="959155" y="2040740"/>
                  </a:cubicBezTo>
                  <a:cubicBezTo>
                    <a:pt x="862304" y="2082330"/>
                    <a:pt x="756716" y="2103979"/>
                    <a:pt x="642394" y="2105688"/>
                  </a:cubicBezTo>
                  <a:cubicBezTo>
                    <a:pt x="510952" y="2093740"/>
                    <a:pt x="400441" y="2053827"/>
                    <a:pt x="310863" y="1985949"/>
                  </a:cubicBezTo>
                  <a:cubicBezTo>
                    <a:pt x="221284" y="1918071"/>
                    <a:pt x="151287" y="1833144"/>
                    <a:pt x="100870" y="1731168"/>
                  </a:cubicBezTo>
                  <a:cubicBezTo>
                    <a:pt x="50454" y="1629192"/>
                    <a:pt x="18269" y="1521082"/>
                    <a:pt x="4314" y="1406839"/>
                  </a:cubicBezTo>
                  <a:cubicBezTo>
                    <a:pt x="2669" y="1380568"/>
                    <a:pt x="1402" y="1352588"/>
                    <a:pt x="516" y="1322901"/>
                  </a:cubicBezTo>
                  <a:cubicBezTo>
                    <a:pt x="-370" y="1293212"/>
                    <a:pt x="-117" y="1264473"/>
                    <a:pt x="1276" y="1236684"/>
                  </a:cubicBezTo>
                  <a:cubicBezTo>
                    <a:pt x="1402" y="1163507"/>
                    <a:pt x="1909" y="1089571"/>
                    <a:pt x="2795" y="1014875"/>
                  </a:cubicBezTo>
                  <a:cubicBezTo>
                    <a:pt x="3681" y="940179"/>
                    <a:pt x="4188" y="866243"/>
                    <a:pt x="4314" y="793067"/>
                  </a:cubicBezTo>
                  <a:cubicBezTo>
                    <a:pt x="4251" y="681719"/>
                    <a:pt x="18811" y="577778"/>
                    <a:pt x="47993" y="481243"/>
                  </a:cubicBezTo>
                  <a:cubicBezTo>
                    <a:pt x="77174" y="384708"/>
                    <a:pt x="121359" y="298239"/>
                    <a:pt x="180546" y="221833"/>
                  </a:cubicBezTo>
                  <a:cubicBezTo>
                    <a:pt x="235112" y="151253"/>
                    <a:pt x="304490" y="96433"/>
                    <a:pt x="388681" y="57376"/>
                  </a:cubicBezTo>
                  <a:cubicBezTo>
                    <a:pt x="472872" y="18319"/>
                    <a:pt x="572636" y="-799"/>
                    <a:pt x="687971" y="25"/>
                  </a:cubicBezTo>
                  <a:close/>
                  <a:moveTo>
                    <a:pt x="706202" y="197525"/>
                  </a:moveTo>
                  <a:cubicBezTo>
                    <a:pt x="621188" y="194803"/>
                    <a:pt x="547378" y="206325"/>
                    <a:pt x="484773" y="232088"/>
                  </a:cubicBezTo>
                  <a:cubicBezTo>
                    <a:pt x="422168" y="257852"/>
                    <a:pt x="370387" y="295959"/>
                    <a:pt x="329431" y="346411"/>
                  </a:cubicBezTo>
                  <a:cubicBezTo>
                    <a:pt x="287082" y="401799"/>
                    <a:pt x="255558" y="468013"/>
                    <a:pt x="234859" y="545052"/>
                  </a:cubicBezTo>
                  <a:cubicBezTo>
                    <a:pt x="214159" y="622089"/>
                    <a:pt x="203144" y="705774"/>
                    <a:pt x="201815" y="796105"/>
                  </a:cubicBezTo>
                  <a:cubicBezTo>
                    <a:pt x="201562" y="869155"/>
                    <a:pt x="200549" y="942585"/>
                    <a:pt x="198776" y="1016395"/>
                  </a:cubicBezTo>
                  <a:cubicBezTo>
                    <a:pt x="197004" y="1090204"/>
                    <a:pt x="195992" y="1163634"/>
                    <a:pt x="195738" y="1236684"/>
                  </a:cubicBezTo>
                  <a:cubicBezTo>
                    <a:pt x="194156" y="1284097"/>
                    <a:pt x="195802" y="1332078"/>
                    <a:pt x="200676" y="1380631"/>
                  </a:cubicBezTo>
                  <a:cubicBezTo>
                    <a:pt x="205550" y="1429184"/>
                    <a:pt x="214033" y="1476407"/>
                    <a:pt x="226123" y="1522301"/>
                  </a:cubicBezTo>
                  <a:cubicBezTo>
                    <a:pt x="249861" y="1632001"/>
                    <a:pt x="295818" y="1721764"/>
                    <a:pt x="363994" y="1791585"/>
                  </a:cubicBezTo>
                  <a:cubicBezTo>
                    <a:pt x="432169" y="1861407"/>
                    <a:pt x="525983" y="1900274"/>
                    <a:pt x="645432" y="1908187"/>
                  </a:cubicBezTo>
                  <a:cubicBezTo>
                    <a:pt x="733232" y="1911034"/>
                    <a:pt x="808307" y="1898502"/>
                    <a:pt x="870659" y="1870586"/>
                  </a:cubicBezTo>
                  <a:cubicBezTo>
                    <a:pt x="933011" y="1842670"/>
                    <a:pt x="984539" y="1800511"/>
                    <a:pt x="1025242" y="1744109"/>
                  </a:cubicBezTo>
                  <a:cubicBezTo>
                    <a:pt x="1071768" y="1679161"/>
                    <a:pt x="1104812" y="1603200"/>
                    <a:pt x="1124372" y="1516224"/>
                  </a:cubicBezTo>
                  <a:cubicBezTo>
                    <a:pt x="1143932" y="1429247"/>
                    <a:pt x="1153427" y="1338093"/>
                    <a:pt x="1152858" y="1242761"/>
                  </a:cubicBezTo>
                  <a:lnTo>
                    <a:pt x="1149819" y="747489"/>
                  </a:lnTo>
                  <a:cubicBezTo>
                    <a:pt x="1150326" y="664945"/>
                    <a:pt x="1137159" y="583919"/>
                    <a:pt x="1110319" y="504412"/>
                  </a:cubicBezTo>
                  <a:cubicBezTo>
                    <a:pt x="1079618" y="419082"/>
                    <a:pt x="1030116" y="348183"/>
                    <a:pt x="961814" y="291718"/>
                  </a:cubicBezTo>
                  <a:cubicBezTo>
                    <a:pt x="893511" y="235253"/>
                    <a:pt x="808307" y="203854"/>
                    <a:pt x="706202" y="197525"/>
                  </a:cubicBezTo>
                  <a:close/>
                </a:path>
              </a:pathLst>
            </a:cu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4" name="Group 53">
            <a:extLst>
              <a:ext uri="{FF2B5EF4-FFF2-40B4-BE49-F238E27FC236}">
                <a16:creationId xmlns:a16="http://schemas.microsoft.com/office/drawing/2014/main" id="{9D555AC5-9B1A-914F-84D1-BD63B0AF7DF1}"/>
              </a:ext>
            </a:extLst>
          </p:cNvPr>
          <p:cNvGrpSpPr/>
          <p:nvPr/>
        </p:nvGrpSpPr>
        <p:grpSpPr>
          <a:xfrm>
            <a:off x="1518620" y="1728990"/>
            <a:ext cx="3694786" cy="677108"/>
            <a:chOff x="1458128" y="2045294"/>
            <a:chExt cx="3694786" cy="677108"/>
          </a:xfrm>
        </p:grpSpPr>
        <p:sp>
          <p:nvSpPr>
            <p:cNvPr id="38" name="矩形 73">
              <a:extLst>
                <a:ext uri="{FF2B5EF4-FFF2-40B4-BE49-F238E27FC236}">
                  <a16:creationId xmlns:a16="http://schemas.microsoft.com/office/drawing/2014/main" id="{F42AB2FB-4F02-4544-BD9A-BF339F05ABA0}"/>
                </a:ext>
              </a:extLst>
            </p:cNvPr>
            <p:cNvSpPr/>
            <p:nvPr/>
          </p:nvSpPr>
          <p:spPr>
            <a:xfrm>
              <a:off x="1458128" y="2045294"/>
              <a:ext cx="3694786" cy="677108"/>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How To Defend DeepFake Audio</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000" dirty="0">
                  <a:solidFill>
                    <a:prstClr val="black">
                      <a:lumMod val="75000"/>
                      <a:lumOff val="25000"/>
                    </a:prstClr>
                  </a:solidFill>
                  <a:latin typeface="Century Gothic" panose="020B0502020202020204" pitchFamily="34" charset="0"/>
                  <a:ea typeface="宋体" panose="02010600030101010101" pitchFamily="2" charset="-122"/>
                </a:rPr>
                <a:t>Look at the defend through 3 perspectives</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sp>
          <p:nvSpPr>
            <p:cNvPr id="53" name="Line 21">
              <a:extLst>
                <a:ext uri="{FF2B5EF4-FFF2-40B4-BE49-F238E27FC236}">
                  <a16:creationId xmlns:a16="http://schemas.microsoft.com/office/drawing/2014/main" id="{4A9F68AE-DAD8-E940-B34B-716AA4B61885}"/>
                </a:ext>
              </a:extLst>
            </p:cNvPr>
            <p:cNvSpPr>
              <a:spLocks noChangeShapeType="1"/>
            </p:cNvSpPr>
            <p:nvPr/>
          </p:nvSpPr>
          <p:spPr bwMode="auto">
            <a:xfrm flipV="1">
              <a:off x="1535912" y="2429445"/>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55" name="Group 54">
            <a:extLst>
              <a:ext uri="{FF2B5EF4-FFF2-40B4-BE49-F238E27FC236}">
                <a16:creationId xmlns:a16="http://schemas.microsoft.com/office/drawing/2014/main" id="{5761AAA0-997B-E24A-8A2B-9E3DC31A1974}"/>
              </a:ext>
            </a:extLst>
          </p:cNvPr>
          <p:cNvGrpSpPr/>
          <p:nvPr/>
        </p:nvGrpSpPr>
        <p:grpSpPr>
          <a:xfrm>
            <a:off x="1440835" y="4446641"/>
            <a:ext cx="3694786" cy="830997"/>
            <a:chOff x="1458128" y="2045294"/>
            <a:chExt cx="3694786" cy="830997"/>
          </a:xfrm>
        </p:grpSpPr>
        <p:sp>
          <p:nvSpPr>
            <p:cNvPr id="56" name="矩形 73">
              <a:extLst>
                <a:ext uri="{FF2B5EF4-FFF2-40B4-BE49-F238E27FC236}">
                  <a16:creationId xmlns:a16="http://schemas.microsoft.com/office/drawing/2014/main" id="{32619E42-7CD2-4347-BDF6-E973B48D04BB}"/>
                </a:ext>
              </a:extLst>
            </p:cNvPr>
            <p:cNvSpPr/>
            <p:nvPr/>
          </p:nvSpPr>
          <p:spPr>
            <a:xfrm>
              <a:off x="1458128" y="2045294"/>
              <a:ext cx="3694786" cy="830997"/>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What Is Audio Anonymization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000" dirty="0">
                  <a:solidFill>
                    <a:prstClr val="black">
                      <a:lumMod val="75000"/>
                      <a:lumOff val="25000"/>
                    </a:prstClr>
                  </a:solidFill>
                  <a:latin typeface="Century Gothic" panose="020B0502020202020204" pitchFamily="34" charset="0"/>
                  <a:ea typeface="宋体" panose="02010600030101010101" pitchFamily="2" charset="-122"/>
                </a:rPr>
                <a:t>Potential risks associated with public sharing audio content and associated solutions</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sp>
          <p:nvSpPr>
            <p:cNvPr id="57" name="Line 21">
              <a:extLst>
                <a:ext uri="{FF2B5EF4-FFF2-40B4-BE49-F238E27FC236}">
                  <a16:creationId xmlns:a16="http://schemas.microsoft.com/office/drawing/2014/main" id="{9B384557-B905-B040-B7DE-BFFBE93C95C5}"/>
                </a:ext>
              </a:extLst>
            </p:cNvPr>
            <p:cNvSpPr>
              <a:spLocks noChangeShapeType="1"/>
            </p:cNvSpPr>
            <p:nvPr/>
          </p:nvSpPr>
          <p:spPr bwMode="auto">
            <a:xfrm flipV="1">
              <a:off x="1535912" y="2429445"/>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58" name="Group 57">
            <a:extLst>
              <a:ext uri="{FF2B5EF4-FFF2-40B4-BE49-F238E27FC236}">
                <a16:creationId xmlns:a16="http://schemas.microsoft.com/office/drawing/2014/main" id="{40C37036-5614-AB45-8723-CABC452B6C22}"/>
              </a:ext>
            </a:extLst>
          </p:cNvPr>
          <p:cNvGrpSpPr/>
          <p:nvPr/>
        </p:nvGrpSpPr>
        <p:grpSpPr>
          <a:xfrm>
            <a:off x="1518619" y="3191871"/>
            <a:ext cx="3694786" cy="830997"/>
            <a:chOff x="1458128" y="2045294"/>
            <a:chExt cx="3694786" cy="830997"/>
          </a:xfrm>
        </p:grpSpPr>
        <p:sp>
          <p:nvSpPr>
            <p:cNvPr id="59" name="矩形 73">
              <a:extLst>
                <a:ext uri="{FF2B5EF4-FFF2-40B4-BE49-F238E27FC236}">
                  <a16:creationId xmlns:a16="http://schemas.microsoft.com/office/drawing/2014/main" id="{C11EC128-17B0-D74A-8E9B-451F9C266273}"/>
                </a:ext>
              </a:extLst>
            </p:cNvPr>
            <p:cNvSpPr/>
            <p:nvPr/>
          </p:nvSpPr>
          <p:spPr>
            <a:xfrm>
              <a:off x="1458128" y="2045294"/>
              <a:ext cx="3694786" cy="830997"/>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DeepFake Audio Defend Methods</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000" dirty="0">
                  <a:solidFill>
                    <a:prstClr val="black">
                      <a:lumMod val="75000"/>
                      <a:lumOff val="25000"/>
                    </a:prstClr>
                  </a:solidFill>
                  <a:latin typeface="Century Gothic" panose="020B0502020202020204" pitchFamily="34" charset="0"/>
                  <a:ea typeface="宋体" panose="02010600030101010101" pitchFamily="2" charset="-122"/>
                </a:rPr>
                <a:t>Goes over each defend method in details and compare their effectiveness</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sp>
          <p:nvSpPr>
            <p:cNvPr id="60" name="Line 21">
              <a:extLst>
                <a:ext uri="{FF2B5EF4-FFF2-40B4-BE49-F238E27FC236}">
                  <a16:creationId xmlns:a16="http://schemas.microsoft.com/office/drawing/2014/main" id="{1143671E-35BF-264D-86D3-02D83117FD03}"/>
                </a:ext>
              </a:extLst>
            </p:cNvPr>
            <p:cNvSpPr>
              <a:spLocks noChangeShapeType="1"/>
            </p:cNvSpPr>
            <p:nvPr/>
          </p:nvSpPr>
          <p:spPr bwMode="auto">
            <a:xfrm flipV="1">
              <a:off x="1535912" y="2429445"/>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61" name="Group 60">
            <a:extLst>
              <a:ext uri="{FF2B5EF4-FFF2-40B4-BE49-F238E27FC236}">
                <a16:creationId xmlns:a16="http://schemas.microsoft.com/office/drawing/2014/main" id="{DF70D0B6-57F7-1640-9B80-1622F9D61DBE}"/>
              </a:ext>
            </a:extLst>
          </p:cNvPr>
          <p:cNvGrpSpPr/>
          <p:nvPr/>
        </p:nvGrpSpPr>
        <p:grpSpPr>
          <a:xfrm>
            <a:off x="6967174" y="1737937"/>
            <a:ext cx="3694786" cy="830997"/>
            <a:chOff x="1458128" y="2045294"/>
            <a:chExt cx="3694786" cy="830997"/>
          </a:xfrm>
        </p:grpSpPr>
        <p:sp>
          <p:nvSpPr>
            <p:cNvPr id="62" name="矩形 73">
              <a:extLst>
                <a:ext uri="{FF2B5EF4-FFF2-40B4-BE49-F238E27FC236}">
                  <a16:creationId xmlns:a16="http://schemas.microsoft.com/office/drawing/2014/main" id="{C05A9BD9-255A-CB44-8EF5-88A3DB0BB321}"/>
                </a:ext>
              </a:extLst>
            </p:cNvPr>
            <p:cNvSpPr/>
            <p:nvPr/>
          </p:nvSpPr>
          <p:spPr>
            <a:xfrm>
              <a:off x="1458128" y="2045294"/>
              <a:ext cx="3694786" cy="830997"/>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Audio Anonymization Methods</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000" dirty="0">
                  <a:solidFill>
                    <a:prstClr val="black">
                      <a:lumMod val="75000"/>
                      <a:lumOff val="25000"/>
                    </a:prstClr>
                  </a:solidFill>
                  <a:latin typeface="Century Gothic" panose="020B0502020202020204" pitchFamily="34" charset="0"/>
                  <a:ea typeface="宋体" panose="02010600030101010101" pitchFamily="2" charset="-122"/>
                </a:rPr>
                <a:t>Goes over anonymization method in detail and compare their effectiveness</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sp>
          <p:nvSpPr>
            <p:cNvPr id="63" name="Line 21">
              <a:extLst>
                <a:ext uri="{FF2B5EF4-FFF2-40B4-BE49-F238E27FC236}">
                  <a16:creationId xmlns:a16="http://schemas.microsoft.com/office/drawing/2014/main" id="{13D97DDE-4E70-8D4A-B1DF-F5061048A1F7}"/>
                </a:ext>
              </a:extLst>
            </p:cNvPr>
            <p:cNvSpPr>
              <a:spLocks noChangeShapeType="1"/>
            </p:cNvSpPr>
            <p:nvPr/>
          </p:nvSpPr>
          <p:spPr bwMode="auto">
            <a:xfrm flipV="1">
              <a:off x="1535912" y="2429445"/>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64" name="Group 63">
            <a:extLst>
              <a:ext uri="{FF2B5EF4-FFF2-40B4-BE49-F238E27FC236}">
                <a16:creationId xmlns:a16="http://schemas.microsoft.com/office/drawing/2014/main" id="{D87857DD-0FC5-7849-A908-A8D835B9752B}"/>
              </a:ext>
            </a:extLst>
          </p:cNvPr>
          <p:cNvGrpSpPr/>
          <p:nvPr/>
        </p:nvGrpSpPr>
        <p:grpSpPr>
          <a:xfrm>
            <a:off x="6978595" y="3077606"/>
            <a:ext cx="3694786" cy="830997"/>
            <a:chOff x="1458128" y="2045294"/>
            <a:chExt cx="3694786" cy="830997"/>
          </a:xfrm>
        </p:grpSpPr>
        <p:sp>
          <p:nvSpPr>
            <p:cNvPr id="65" name="矩形 73">
              <a:extLst>
                <a:ext uri="{FF2B5EF4-FFF2-40B4-BE49-F238E27FC236}">
                  <a16:creationId xmlns:a16="http://schemas.microsoft.com/office/drawing/2014/main" id="{B4756FEC-0CA8-C047-B4CD-22060A443C82}"/>
                </a:ext>
              </a:extLst>
            </p:cNvPr>
            <p:cNvSpPr/>
            <p:nvPr/>
          </p:nvSpPr>
          <p:spPr>
            <a:xfrm>
              <a:off x="1458128" y="2045294"/>
              <a:ext cx="3694786" cy="830997"/>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Relationship Between The Two</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000" dirty="0">
                  <a:solidFill>
                    <a:prstClr val="black">
                      <a:lumMod val="75000"/>
                      <a:lumOff val="25000"/>
                    </a:prstClr>
                  </a:solidFill>
                  <a:latin typeface="Century Gothic" panose="020B0502020202020204" pitchFamily="34" charset="0"/>
                  <a:ea typeface="宋体" panose="02010600030101010101" pitchFamily="2" charset="-122"/>
                </a:rPr>
                <a:t>What is the difference, similarities between defend deepfake audio and audio anonymization</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sp>
          <p:nvSpPr>
            <p:cNvPr id="66" name="Line 21">
              <a:extLst>
                <a:ext uri="{FF2B5EF4-FFF2-40B4-BE49-F238E27FC236}">
                  <a16:creationId xmlns:a16="http://schemas.microsoft.com/office/drawing/2014/main" id="{583FFF8F-C9B3-2048-AF12-E26ADE6B9CAB}"/>
                </a:ext>
              </a:extLst>
            </p:cNvPr>
            <p:cNvSpPr>
              <a:spLocks noChangeShapeType="1"/>
            </p:cNvSpPr>
            <p:nvPr/>
          </p:nvSpPr>
          <p:spPr bwMode="auto">
            <a:xfrm flipV="1">
              <a:off x="1535912" y="2429445"/>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67" name="Group 66">
            <a:extLst>
              <a:ext uri="{FF2B5EF4-FFF2-40B4-BE49-F238E27FC236}">
                <a16:creationId xmlns:a16="http://schemas.microsoft.com/office/drawing/2014/main" id="{5647E896-50B4-AA47-BE2C-9F66013C4745}"/>
              </a:ext>
            </a:extLst>
          </p:cNvPr>
          <p:cNvGrpSpPr/>
          <p:nvPr/>
        </p:nvGrpSpPr>
        <p:grpSpPr>
          <a:xfrm>
            <a:off x="6967174" y="4446641"/>
            <a:ext cx="3694786" cy="677108"/>
            <a:chOff x="1458128" y="2045294"/>
            <a:chExt cx="3694786" cy="677108"/>
          </a:xfrm>
        </p:grpSpPr>
        <p:sp>
          <p:nvSpPr>
            <p:cNvPr id="68" name="矩形 73">
              <a:extLst>
                <a:ext uri="{FF2B5EF4-FFF2-40B4-BE49-F238E27FC236}">
                  <a16:creationId xmlns:a16="http://schemas.microsoft.com/office/drawing/2014/main" id="{744506A0-F03F-BF44-82F7-7FEF85D387A1}"/>
                </a:ext>
              </a:extLst>
            </p:cNvPr>
            <p:cNvSpPr/>
            <p:nvPr/>
          </p:nvSpPr>
          <p:spPr>
            <a:xfrm>
              <a:off x="1458128" y="2045294"/>
              <a:ext cx="3694786" cy="677108"/>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Summary</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000" dirty="0">
                  <a:solidFill>
                    <a:prstClr val="black">
                      <a:lumMod val="75000"/>
                      <a:lumOff val="25000"/>
                    </a:prstClr>
                  </a:solidFill>
                  <a:latin typeface="Century Gothic" panose="020B0502020202020204" pitchFamily="34" charset="0"/>
                  <a:ea typeface="宋体" panose="02010600030101010101" pitchFamily="2" charset="-122"/>
                </a:rPr>
                <a:t>Summary of important points covered </a:t>
              </a:r>
              <a:endParaRPr lang="en-US" altLang="zh-CN" sz="1000" dirty="0">
                <a:solidFill>
                  <a:schemeClr val="accent1"/>
                </a:solidFill>
                <a:latin typeface="微软雅黑" panose="020B0503020204020204" pitchFamily="34" charset="-122"/>
                <a:ea typeface="微软雅黑" panose="020B0503020204020204" pitchFamily="34" charset="-122"/>
              </a:endParaRPr>
            </a:p>
          </p:txBody>
        </p:sp>
        <p:sp>
          <p:nvSpPr>
            <p:cNvPr id="69" name="Line 21">
              <a:extLst>
                <a:ext uri="{FF2B5EF4-FFF2-40B4-BE49-F238E27FC236}">
                  <a16:creationId xmlns:a16="http://schemas.microsoft.com/office/drawing/2014/main" id="{DFB42795-6EE9-6E4F-9003-E6BA046C5459}"/>
                </a:ext>
              </a:extLst>
            </p:cNvPr>
            <p:cNvSpPr>
              <a:spLocks noChangeShapeType="1"/>
            </p:cNvSpPr>
            <p:nvPr/>
          </p:nvSpPr>
          <p:spPr bwMode="auto">
            <a:xfrm flipV="1">
              <a:off x="1535912" y="2429445"/>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73" name="组合 150">
            <a:extLst>
              <a:ext uri="{FF2B5EF4-FFF2-40B4-BE49-F238E27FC236}">
                <a16:creationId xmlns:a16="http://schemas.microsoft.com/office/drawing/2014/main" id="{E51F74D4-A184-5744-8B15-D4926C3E15E3}"/>
              </a:ext>
            </a:extLst>
          </p:cNvPr>
          <p:cNvGrpSpPr/>
          <p:nvPr/>
        </p:nvGrpSpPr>
        <p:grpSpPr>
          <a:xfrm>
            <a:off x="6160291" y="2030126"/>
            <a:ext cx="511994" cy="382612"/>
            <a:chOff x="9237692" y="1569749"/>
            <a:chExt cx="1275814" cy="935378"/>
          </a:xfrm>
        </p:grpSpPr>
        <p:sp>
          <p:nvSpPr>
            <p:cNvPr id="74" name="任意多边形 112">
              <a:extLst>
                <a:ext uri="{FF2B5EF4-FFF2-40B4-BE49-F238E27FC236}">
                  <a16:creationId xmlns:a16="http://schemas.microsoft.com/office/drawing/2014/main" id="{97EECA4A-2D95-1147-8429-A60912AF4EE8}"/>
                </a:ext>
              </a:extLst>
            </p:cNvPr>
            <p:cNvSpPr/>
            <p:nvPr/>
          </p:nvSpPr>
          <p:spPr>
            <a:xfrm>
              <a:off x="9876112" y="1569749"/>
              <a:ext cx="637394" cy="924687"/>
            </a:xfrm>
            <a:custGeom>
              <a:avLst/>
              <a:gdLst/>
              <a:ahLst/>
              <a:cxnLst/>
              <a:rect l="l" t="t" r="r" b="b"/>
              <a:pathLst>
                <a:path w="1449356" h="2102624">
                  <a:moveTo>
                    <a:pt x="1048278" y="0"/>
                  </a:moveTo>
                  <a:cubicBezTo>
                    <a:pt x="1079802" y="507"/>
                    <a:pt x="1107148" y="10887"/>
                    <a:pt x="1130317" y="31145"/>
                  </a:cubicBezTo>
                  <a:cubicBezTo>
                    <a:pt x="1153485" y="51401"/>
                    <a:pt x="1165639" y="78494"/>
                    <a:pt x="1166778" y="112424"/>
                  </a:cubicBezTo>
                  <a:lnTo>
                    <a:pt x="1166778" y="1346044"/>
                  </a:lnTo>
                  <a:lnTo>
                    <a:pt x="1352125" y="1346044"/>
                  </a:lnTo>
                  <a:cubicBezTo>
                    <a:pt x="1380105" y="1346740"/>
                    <a:pt x="1403147" y="1356742"/>
                    <a:pt x="1421251" y="1376049"/>
                  </a:cubicBezTo>
                  <a:cubicBezTo>
                    <a:pt x="1439355" y="1395355"/>
                    <a:pt x="1448724" y="1419790"/>
                    <a:pt x="1449356" y="1449352"/>
                  </a:cubicBezTo>
                  <a:cubicBezTo>
                    <a:pt x="1448724" y="1476002"/>
                    <a:pt x="1439355" y="1498664"/>
                    <a:pt x="1421251" y="1517338"/>
                  </a:cubicBezTo>
                  <a:cubicBezTo>
                    <a:pt x="1403147" y="1536012"/>
                    <a:pt x="1380105" y="1545761"/>
                    <a:pt x="1352125" y="1546583"/>
                  </a:cubicBezTo>
                  <a:lnTo>
                    <a:pt x="1166778" y="1546583"/>
                  </a:lnTo>
                  <a:lnTo>
                    <a:pt x="1166778" y="2005392"/>
                  </a:lnTo>
                  <a:cubicBezTo>
                    <a:pt x="1166209" y="2033373"/>
                    <a:pt x="1156713" y="2056414"/>
                    <a:pt x="1138293" y="2074518"/>
                  </a:cubicBezTo>
                  <a:cubicBezTo>
                    <a:pt x="1119872" y="2092623"/>
                    <a:pt x="1095944" y="2101991"/>
                    <a:pt x="1066509" y="2102624"/>
                  </a:cubicBezTo>
                  <a:cubicBezTo>
                    <a:pt x="1038529" y="2101991"/>
                    <a:pt x="1015488" y="2092623"/>
                    <a:pt x="997383" y="2074518"/>
                  </a:cubicBezTo>
                  <a:cubicBezTo>
                    <a:pt x="979279" y="2056414"/>
                    <a:pt x="969911" y="2033373"/>
                    <a:pt x="969278" y="2005392"/>
                  </a:cubicBezTo>
                  <a:lnTo>
                    <a:pt x="969278" y="1546583"/>
                  </a:lnTo>
                  <a:lnTo>
                    <a:pt x="112428" y="1546583"/>
                  </a:lnTo>
                  <a:cubicBezTo>
                    <a:pt x="85145" y="1546077"/>
                    <a:pt x="59950" y="1535696"/>
                    <a:pt x="36846" y="1515439"/>
                  </a:cubicBezTo>
                  <a:cubicBezTo>
                    <a:pt x="13741" y="1495181"/>
                    <a:pt x="1460" y="1468090"/>
                    <a:pt x="4" y="1434160"/>
                  </a:cubicBezTo>
                  <a:cubicBezTo>
                    <a:pt x="-123" y="1420360"/>
                    <a:pt x="2409" y="1405421"/>
                    <a:pt x="7600" y="1389342"/>
                  </a:cubicBezTo>
                  <a:cubicBezTo>
                    <a:pt x="12791" y="1373264"/>
                    <a:pt x="21400" y="1356805"/>
                    <a:pt x="33427" y="1339967"/>
                  </a:cubicBezTo>
                  <a:lnTo>
                    <a:pt x="944970" y="54693"/>
                  </a:lnTo>
                  <a:cubicBezTo>
                    <a:pt x="960289" y="36462"/>
                    <a:pt x="976747" y="22788"/>
                    <a:pt x="994345" y="13673"/>
                  </a:cubicBezTo>
                  <a:cubicBezTo>
                    <a:pt x="1011943" y="4557"/>
                    <a:pt x="1029920" y="0"/>
                    <a:pt x="1048278" y="0"/>
                  </a:cubicBezTo>
                  <a:close/>
                  <a:moveTo>
                    <a:pt x="969278" y="361579"/>
                  </a:moveTo>
                  <a:lnTo>
                    <a:pt x="270428" y="1349082"/>
                  </a:lnTo>
                  <a:cubicBezTo>
                    <a:pt x="391841" y="1348956"/>
                    <a:pt x="508316" y="1348449"/>
                    <a:pt x="619853" y="1347563"/>
                  </a:cubicBezTo>
                  <a:cubicBezTo>
                    <a:pt x="731390" y="1346677"/>
                    <a:pt x="847865" y="1346170"/>
                    <a:pt x="969278" y="1346044"/>
                  </a:cubicBezTo>
                  <a:lnTo>
                    <a:pt x="969278" y="361579"/>
                  </a:lnTo>
                  <a:close/>
                </a:path>
              </a:pathLst>
            </a:custGeom>
            <a:no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75" name="任意多边形 111">
              <a:extLst>
                <a:ext uri="{FF2B5EF4-FFF2-40B4-BE49-F238E27FC236}">
                  <a16:creationId xmlns:a16="http://schemas.microsoft.com/office/drawing/2014/main" id="{C88AC272-38A9-6844-BE70-A326E7E5B87C}"/>
                </a:ext>
              </a:extLst>
            </p:cNvPr>
            <p:cNvSpPr/>
            <p:nvPr/>
          </p:nvSpPr>
          <p:spPr>
            <a:xfrm>
              <a:off x="9237692" y="1579092"/>
              <a:ext cx="593870" cy="926035"/>
            </a:xfrm>
            <a:custGeom>
              <a:avLst/>
              <a:gdLst/>
              <a:ahLst/>
              <a:cxnLst/>
              <a:rect l="l" t="t" r="r" b="b"/>
              <a:pathLst>
                <a:path w="1350388" h="2105688">
                  <a:moveTo>
                    <a:pt x="687971" y="25"/>
                  </a:moveTo>
                  <a:lnTo>
                    <a:pt x="712279" y="25"/>
                  </a:lnTo>
                  <a:cubicBezTo>
                    <a:pt x="894524" y="11672"/>
                    <a:pt x="1037459" y="72696"/>
                    <a:pt x="1141084" y="183093"/>
                  </a:cubicBezTo>
                  <a:cubicBezTo>
                    <a:pt x="1244708" y="293491"/>
                    <a:pt x="1309403" y="428956"/>
                    <a:pt x="1335166" y="589489"/>
                  </a:cubicBezTo>
                  <a:cubicBezTo>
                    <a:pt x="1339661" y="614114"/>
                    <a:pt x="1342826" y="640068"/>
                    <a:pt x="1344661" y="667350"/>
                  </a:cubicBezTo>
                  <a:cubicBezTo>
                    <a:pt x="1346497" y="694633"/>
                    <a:pt x="1347383" y="721346"/>
                    <a:pt x="1347320" y="747490"/>
                  </a:cubicBezTo>
                  <a:lnTo>
                    <a:pt x="1350359" y="1242761"/>
                  </a:lnTo>
                  <a:cubicBezTo>
                    <a:pt x="1351055" y="1358096"/>
                    <a:pt x="1339028" y="1469254"/>
                    <a:pt x="1314277" y="1576234"/>
                  </a:cubicBezTo>
                  <a:cubicBezTo>
                    <a:pt x="1289526" y="1683213"/>
                    <a:pt x="1247873" y="1777659"/>
                    <a:pt x="1189319" y="1859572"/>
                  </a:cubicBezTo>
                  <a:cubicBezTo>
                    <a:pt x="1132728" y="1938762"/>
                    <a:pt x="1056006" y="1999151"/>
                    <a:pt x="959155" y="2040741"/>
                  </a:cubicBezTo>
                  <a:cubicBezTo>
                    <a:pt x="862304" y="2082330"/>
                    <a:pt x="756716" y="2103979"/>
                    <a:pt x="642394" y="2105688"/>
                  </a:cubicBezTo>
                  <a:cubicBezTo>
                    <a:pt x="510952" y="2093740"/>
                    <a:pt x="400441" y="2053828"/>
                    <a:pt x="310863" y="1985949"/>
                  </a:cubicBezTo>
                  <a:cubicBezTo>
                    <a:pt x="221284" y="1918071"/>
                    <a:pt x="151286" y="1833145"/>
                    <a:pt x="100870" y="1731168"/>
                  </a:cubicBezTo>
                  <a:cubicBezTo>
                    <a:pt x="50454" y="1629191"/>
                    <a:pt x="18269" y="1521082"/>
                    <a:pt x="4314" y="1406839"/>
                  </a:cubicBezTo>
                  <a:cubicBezTo>
                    <a:pt x="2669" y="1380568"/>
                    <a:pt x="1402" y="1352589"/>
                    <a:pt x="516" y="1322900"/>
                  </a:cubicBezTo>
                  <a:cubicBezTo>
                    <a:pt x="-370" y="1293213"/>
                    <a:pt x="-117" y="1264474"/>
                    <a:pt x="1276" y="1236684"/>
                  </a:cubicBezTo>
                  <a:cubicBezTo>
                    <a:pt x="1402" y="1163508"/>
                    <a:pt x="1909" y="1089571"/>
                    <a:pt x="2795" y="1014877"/>
                  </a:cubicBezTo>
                  <a:cubicBezTo>
                    <a:pt x="3681" y="940180"/>
                    <a:pt x="4188" y="866243"/>
                    <a:pt x="4314" y="793068"/>
                  </a:cubicBezTo>
                  <a:cubicBezTo>
                    <a:pt x="4251" y="681720"/>
                    <a:pt x="18810" y="577778"/>
                    <a:pt x="47993" y="481243"/>
                  </a:cubicBezTo>
                  <a:cubicBezTo>
                    <a:pt x="77174" y="384708"/>
                    <a:pt x="121359" y="298238"/>
                    <a:pt x="180546" y="221834"/>
                  </a:cubicBezTo>
                  <a:cubicBezTo>
                    <a:pt x="235112" y="151253"/>
                    <a:pt x="304490" y="96434"/>
                    <a:pt x="388681" y="57376"/>
                  </a:cubicBezTo>
                  <a:cubicBezTo>
                    <a:pt x="472872" y="18319"/>
                    <a:pt x="572635" y="-797"/>
                    <a:pt x="687971" y="25"/>
                  </a:cubicBezTo>
                  <a:close/>
                  <a:moveTo>
                    <a:pt x="706202" y="197526"/>
                  </a:moveTo>
                  <a:cubicBezTo>
                    <a:pt x="621188" y="194804"/>
                    <a:pt x="547378" y="206325"/>
                    <a:pt x="484773" y="232089"/>
                  </a:cubicBezTo>
                  <a:cubicBezTo>
                    <a:pt x="422168" y="257852"/>
                    <a:pt x="370387" y="295960"/>
                    <a:pt x="329431" y="346411"/>
                  </a:cubicBezTo>
                  <a:cubicBezTo>
                    <a:pt x="287082" y="401800"/>
                    <a:pt x="255558" y="468013"/>
                    <a:pt x="234858" y="545051"/>
                  </a:cubicBezTo>
                  <a:cubicBezTo>
                    <a:pt x="214159" y="622090"/>
                    <a:pt x="203144" y="705774"/>
                    <a:pt x="201815" y="796106"/>
                  </a:cubicBezTo>
                  <a:cubicBezTo>
                    <a:pt x="201562" y="869155"/>
                    <a:pt x="200549" y="942585"/>
                    <a:pt x="198776" y="1016395"/>
                  </a:cubicBezTo>
                  <a:cubicBezTo>
                    <a:pt x="197004" y="1090205"/>
                    <a:pt x="195991" y="1163634"/>
                    <a:pt x="195738" y="1236684"/>
                  </a:cubicBezTo>
                  <a:cubicBezTo>
                    <a:pt x="194156" y="1284098"/>
                    <a:pt x="195802" y="1332079"/>
                    <a:pt x="200676" y="1380631"/>
                  </a:cubicBezTo>
                  <a:cubicBezTo>
                    <a:pt x="205550" y="1429183"/>
                    <a:pt x="214032" y="1476408"/>
                    <a:pt x="226123" y="1522301"/>
                  </a:cubicBezTo>
                  <a:cubicBezTo>
                    <a:pt x="249861" y="1632002"/>
                    <a:pt x="295818" y="1721764"/>
                    <a:pt x="363994" y="1791586"/>
                  </a:cubicBezTo>
                  <a:cubicBezTo>
                    <a:pt x="432169" y="1861407"/>
                    <a:pt x="525982" y="1900274"/>
                    <a:pt x="645432" y="1908188"/>
                  </a:cubicBezTo>
                  <a:cubicBezTo>
                    <a:pt x="733232" y="1911036"/>
                    <a:pt x="808307" y="1898502"/>
                    <a:pt x="870659" y="1870586"/>
                  </a:cubicBezTo>
                  <a:cubicBezTo>
                    <a:pt x="933011" y="1842670"/>
                    <a:pt x="984539" y="1800511"/>
                    <a:pt x="1025242" y="1744110"/>
                  </a:cubicBezTo>
                  <a:cubicBezTo>
                    <a:pt x="1071768" y="1679162"/>
                    <a:pt x="1104812" y="1603200"/>
                    <a:pt x="1124372" y="1516224"/>
                  </a:cubicBezTo>
                  <a:cubicBezTo>
                    <a:pt x="1143932" y="1429247"/>
                    <a:pt x="1153427" y="1338093"/>
                    <a:pt x="1152858" y="1242761"/>
                  </a:cubicBezTo>
                  <a:lnTo>
                    <a:pt x="1149819" y="747490"/>
                  </a:lnTo>
                  <a:cubicBezTo>
                    <a:pt x="1150326" y="664945"/>
                    <a:pt x="1137159" y="583918"/>
                    <a:pt x="1110319" y="504411"/>
                  </a:cubicBezTo>
                  <a:cubicBezTo>
                    <a:pt x="1079618" y="419082"/>
                    <a:pt x="1030116" y="348184"/>
                    <a:pt x="961814" y="291719"/>
                  </a:cubicBezTo>
                  <a:cubicBezTo>
                    <a:pt x="893511" y="235254"/>
                    <a:pt x="808307" y="203857"/>
                    <a:pt x="706202" y="197526"/>
                  </a:cubicBezTo>
                  <a:close/>
                </a:path>
              </a:pathLst>
            </a:custGeom>
            <a:noFill/>
            <a:ln w="127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79" name="组合 151">
            <a:extLst>
              <a:ext uri="{FF2B5EF4-FFF2-40B4-BE49-F238E27FC236}">
                <a16:creationId xmlns:a16="http://schemas.microsoft.com/office/drawing/2014/main" id="{D872D590-860D-4F43-86B2-21E659A20B65}"/>
              </a:ext>
            </a:extLst>
          </p:cNvPr>
          <p:cNvGrpSpPr/>
          <p:nvPr/>
        </p:nvGrpSpPr>
        <p:grpSpPr>
          <a:xfrm>
            <a:off x="6160291" y="3368187"/>
            <a:ext cx="511994" cy="378239"/>
            <a:chOff x="9237692" y="3172753"/>
            <a:chExt cx="1265125" cy="948746"/>
          </a:xfrm>
        </p:grpSpPr>
        <p:sp>
          <p:nvSpPr>
            <p:cNvPr id="80" name="任意多边形 110">
              <a:extLst>
                <a:ext uri="{FF2B5EF4-FFF2-40B4-BE49-F238E27FC236}">
                  <a16:creationId xmlns:a16="http://schemas.microsoft.com/office/drawing/2014/main" id="{E5AEA8BA-F7DD-8246-B51B-A98849037924}"/>
                </a:ext>
              </a:extLst>
            </p:cNvPr>
            <p:cNvSpPr/>
            <p:nvPr/>
          </p:nvSpPr>
          <p:spPr>
            <a:xfrm>
              <a:off x="9958911" y="3172753"/>
              <a:ext cx="543906" cy="948746"/>
            </a:xfrm>
            <a:custGeom>
              <a:avLst/>
              <a:gdLst/>
              <a:ahLst/>
              <a:cxnLst/>
              <a:rect l="l" t="t" r="r" b="b"/>
              <a:pathLst>
                <a:path w="1236772" h="2157331">
                  <a:moveTo>
                    <a:pt x="221921" y="6"/>
                  </a:moveTo>
                  <a:lnTo>
                    <a:pt x="1063579" y="6"/>
                  </a:lnTo>
                  <a:cubicBezTo>
                    <a:pt x="1077189" y="-121"/>
                    <a:pt x="1089469" y="1652"/>
                    <a:pt x="1100420" y="5323"/>
                  </a:cubicBezTo>
                  <a:cubicBezTo>
                    <a:pt x="1111372" y="8994"/>
                    <a:pt x="1121373" y="15325"/>
                    <a:pt x="1130425" y="24314"/>
                  </a:cubicBezTo>
                  <a:cubicBezTo>
                    <a:pt x="1139667" y="33429"/>
                    <a:pt x="1147010" y="44063"/>
                    <a:pt x="1152454" y="56218"/>
                  </a:cubicBezTo>
                  <a:cubicBezTo>
                    <a:pt x="1157898" y="68372"/>
                    <a:pt x="1160683" y="82045"/>
                    <a:pt x="1160810" y="97237"/>
                  </a:cubicBezTo>
                  <a:cubicBezTo>
                    <a:pt x="1159987" y="126545"/>
                    <a:pt x="1150238" y="149967"/>
                    <a:pt x="1131565" y="167502"/>
                  </a:cubicBezTo>
                  <a:cubicBezTo>
                    <a:pt x="1112891" y="185036"/>
                    <a:pt x="1090229" y="194025"/>
                    <a:pt x="1063579" y="194468"/>
                  </a:cubicBezTo>
                  <a:lnTo>
                    <a:pt x="313075" y="194468"/>
                  </a:lnTo>
                  <a:cubicBezTo>
                    <a:pt x="301301" y="302650"/>
                    <a:pt x="290667" y="415960"/>
                    <a:pt x="281171" y="534397"/>
                  </a:cubicBezTo>
                  <a:cubicBezTo>
                    <a:pt x="271676" y="652835"/>
                    <a:pt x="261042" y="765384"/>
                    <a:pt x="249267" y="872048"/>
                  </a:cubicBezTo>
                  <a:cubicBezTo>
                    <a:pt x="254078" y="871921"/>
                    <a:pt x="259649" y="871415"/>
                    <a:pt x="265979" y="870529"/>
                  </a:cubicBezTo>
                  <a:cubicBezTo>
                    <a:pt x="272309" y="869642"/>
                    <a:pt x="277880" y="869136"/>
                    <a:pt x="282691" y="869010"/>
                  </a:cubicBezTo>
                  <a:cubicBezTo>
                    <a:pt x="313265" y="867427"/>
                    <a:pt x="344790" y="866034"/>
                    <a:pt x="377263" y="864832"/>
                  </a:cubicBezTo>
                  <a:cubicBezTo>
                    <a:pt x="409737" y="863629"/>
                    <a:pt x="442021" y="862996"/>
                    <a:pt x="474115" y="862932"/>
                  </a:cubicBezTo>
                  <a:cubicBezTo>
                    <a:pt x="627494" y="857869"/>
                    <a:pt x="771189" y="881670"/>
                    <a:pt x="905198" y="934336"/>
                  </a:cubicBezTo>
                  <a:cubicBezTo>
                    <a:pt x="1039208" y="987004"/>
                    <a:pt x="1136565" y="1098921"/>
                    <a:pt x="1197271" y="1270088"/>
                  </a:cubicBezTo>
                  <a:cubicBezTo>
                    <a:pt x="1209552" y="1306739"/>
                    <a:pt x="1219174" y="1345100"/>
                    <a:pt x="1226137" y="1385170"/>
                  </a:cubicBezTo>
                  <a:cubicBezTo>
                    <a:pt x="1233101" y="1425240"/>
                    <a:pt x="1236645" y="1465879"/>
                    <a:pt x="1236772" y="1507089"/>
                  </a:cubicBezTo>
                  <a:cubicBezTo>
                    <a:pt x="1236645" y="1562604"/>
                    <a:pt x="1230062" y="1618689"/>
                    <a:pt x="1217022" y="1675344"/>
                  </a:cubicBezTo>
                  <a:cubicBezTo>
                    <a:pt x="1203982" y="1731999"/>
                    <a:pt x="1185244" y="1784287"/>
                    <a:pt x="1160810" y="1832205"/>
                  </a:cubicBezTo>
                  <a:cubicBezTo>
                    <a:pt x="1143528" y="1862084"/>
                    <a:pt x="1121879" y="1893481"/>
                    <a:pt x="1095862" y="1926399"/>
                  </a:cubicBezTo>
                  <a:cubicBezTo>
                    <a:pt x="1069845" y="1959315"/>
                    <a:pt x="1042879" y="1987674"/>
                    <a:pt x="1014963" y="2011476"/>
                  </a:cubicBezTo>
                  <a:cubicBezTo>
                    <a:pt x="949130" y="2062750"/>
                    <a:pt x="868103" y="2099971"/>
                    <a:pt x="771885" y="2123140"/>
                  </a:cubicBezTo>
                  <a:cubicBezTo>
                    <a:pt x="675667" y="2146308"/>
                    <a:pt x="576410" y="2157702"/>
                    <a:pt x="474115" y="2157322"/>
                  </a:cubicBezTo>
                  <a:cubicBezTo>
                    <a:pt x="398153" y="2156816"/>
                    <a:pt x="325229" y="2151752"/>
                    <a:pt x="255344" y="2142131"/>
                  </a:cubicBezTo>
                  <a:lnTo>
                    <a:pt x="197613" y="2136053"/>
                  </a:lnTo>
                  <a:cubicBezTo>
                    <a:pt x="185206" y="2134281"/>
                    <a:pt x="172039" y="2131748"/>
                    <a:pt x="158113" y="2128457"/>
                  </a:cubicBezTo>
                  <a:cubicBezTo>
                    <a:pt x="144187" y="2125166"/>
                    <a:pt x="131020" y="2122633"/>
                    <a:pt x="118613" y="2120861"/>
                  </a:cubicBezTo>
                  <a:cubicBezTo>
                    <a:pt x="114182" y="2120798"/>
                    <a:pt x="110131" y="2120165"/>
                    <a:pt x="106459" y="2118961"/>
                  </a:cubicBezTo>
                  <a:cubicBezTo>
                    <a:pt x="102788" y="2117759"/>
                    <a:pt x="98736" y="2116366"/>
                    <a:pt x="94305" y="2114784"/>
                  </a:cubicBezTo>
                  <a:cubicBezTo>
                    <a:pt x="91014" y="2114531"/>
                    <a:pt x="86962" y="2113518"/>
                    <a:pt x="82151" y="2111746"/>
                  </a:cubicBezTo>
                  <a:cubicBezTo>
                    <a:pt x="77340" y="2109973"/>
                    <a:pt x="73289" y="2108960"/>
                    <a:pt x="69997" y="2108707"/>
                  </a:cubicBezTo>
                  <a:cubicBezTo>
                    <a:pt x="57717" y="2104150"/>
                    <a:pt x="46576" y="2098072"/>
                    <a:pt x="36574" y="2090476"/>
                  </a:cubicBezTo>
                  <a:cubicBezTo>
                    <a:pt x="26572" y="2082880"/>
                    <a:pt x="18470" y="2073765"/>
                    <a:pt x="12266" y="2063130"/>
                  </a:cubicBezTo>
                  <a:cubicBezTo>
                    <a:pt x="4797" y="2051039"/>
                    <a:pt x="746" y="2037999"/>
                    <a:pt x="113" y="2024009"/>
                  </a:cubicBezTo>
                  <a:cubicBezTo>
                    <a:pt x="-521" y="2010020"/>
                    <a:pt x="1505" y="1994701"/>
                    <a:pt x="6189" y="1978053"/>
                  </a:cubicBezTo>
                  <a:cubicBezTo>
                    <a:pt x="13279" y="1956213"/>
                    <a:pt x="27205" y="1939122"/>
                    <a:pt x="47969" y="1926778"/>
                  </a:cubicBezTo>
                  <a:cubicBezTo>
                    <a:pt x="68731" y="1914434"/>
                    <a:pt x="90254" y="1910257"/>
                    <a:pt x="112536" y="1914245"/>
                  </a:cubicBezTo>
                  <a:cubicBezTo>
                    <a:pt x="99294" y="1905842"/>
                    <a:pt x="102820" y="1903741"/>
                    <a:pt x="123114" y="1907943"/>
                  </a:cubicBezTo>
                  <a:cubicBezTo>
                    <a:pt x="143408" y="1912144"/>
                    <a:pt x="168767" y="1918371"/>
                    <a:pt x="199189" y="1926623"/>
                  </a:cubicBezTo>
                  <a:cubicBezTo>
                    <a:pt x="229611" y="1934876"/>
                    <a:pt x="253394" y="1940879"/>
                    <a:pt x="270537" y="1944629"/>
                  </a:cubicBezTo>
                  <a:cubicBezTo>
                    <a:pt x="272183" y="1944756"/>
                    <a:pt x="274208" y="1945262"/>
                    <a:pt x="276614" y="1946149"/>
                  </a:cubicBezTo>
                  <a:cubicBezTo>
                    <a:pt x="279019" y="1947035"/>
                    <a:pt x="281045" y="1947541"/>
                    <a:pt x="282691" y="1947668"/>
                  </a:cubicBezTo>
                  <a:cubicBezTo>
                    <a:pt x="316114" y="1950833"/>
                    <a:pt x="349537" y="1953618"/>
                    <a:pt x="382960" y="1956024"/>
                  </a:cubicBezTo>
                  <a:cubicBezTo>
                    <a:pt x="416384" y="1958429"/>
                    <a:pt x="449807" y="1959695"/>
                    <a:pt x="483230" y="1959822"/>
                  </a:cubicBezTo>
                  <a:cubicBezTo>
                    <a:pt x="566535" y="1960392"/>
                    <a:pt x="644522" y="1953175"/>
                    <a:pt x="717193" y="1938173"/>
                  </a:cubicBezTo>
                  <a:cubicBezTo>
                    <a:pt x="789863" y="1923170"/>
                    <a:pt x="849619" y="1896963"/>
                    <a:pt x="896463" y="1859552"/>
                  </a:cubicBezTo>
                  <a:cubicBezTo>
                    <a:pt x="911655" y="1846891"/>
                    <a:pt x="926847" y="1829674"/>
                    <a:pt x="942040" y="1807897"/>
                  </a:cubicBezTo>
                  <a:lnTo>
                    <a:pt x="975463" y="1765359"/>
                  </a:lnTo>
                  <a:lnTo>
                    <a:pt x="987617" y="1744090"/>
                  </a:lnTo>
                  <a:cubicBezTo>
                    <a:pt x="1004392" y="1708767"/>
                    <a:pt x="1017179" y="1670787"/>
                    <a:pt x="1025977" y="1630148"/>
                  </a:cubicBezTo>
                  <a:cubicBezTo>
                    <a:pt x="1034777" y="1589508"/>
                    <a:pt x="1039208" y="1548488"/>
                    <a:pt x="1039271" y="1507089"/>
                  </a:cubicBezTo>
                  <a:cubicBezTo>
                    <a:pt x="1039334" y="1479552"/>
                    <a:pt x="1036929" y="1451066"/>
                    <a:pt x="1032054" y="1421632"/>
                  </a:cubicBezTo>
                  <a:cubicBezTo>
                    <a:pt x="1027180" y="1392196"/>
                    <a:pt x="1019458" y="1362951"/>
                    <a:pt x="1008886" y="1333896"/>
                  </a:cubicBezTo>
                  <a:cubicBezTo>
                    <a:pt x="961600" y="1221472"/>
                    <a:pt x="886018" y="1147030"/>
                    <a:pt x="782140" y="1110568"/>
                  </a:cubicBezTo>
                  <a:cubicBezTo>
                    <a:pt x="678262" y="1074106"/>
                    <a:pt x="565459" y="1057395"/>
                    <a:pt x="443730" y="1060434"/>
                  </a:cubicBezTo>
                  <a:cubicBezTo>
                    <a:pt x="405686" y="1060624"/>
                    <a:pt x="367831" y="1061763"/>
                    <a:pt x="330167" y="1063852"/>
                  </a:cubicBezTo>
                  <a:cubicBezTo>
                    <a:pt x="292502" y="1065941"/>
                    <a:pt x="255408" y="1067840"/>
                    <a:pt x="218883" y="1069549"/>
                  </a:cubicBezTo>
                  <a:cubicBezTo>
                    <a:pt x="207678" y="1071005"/>
                    <a:pt x="194385" y="1071891"/>
                    <a:pt x="179003" y="1072207"/>
                  </a:cubicBezTo>
                  <a:cubicBezTo>
                    <a:pt x="163620" y="1072524"/>
                    <a:pt x="149568" y="1072650"/>
                    <a:pt x="136844" y="1072587"/>
                  </a:cubicBezTo>
                  <a:cubicBezTo>
                    <a:pt x="126083" y="1072460"/>
                    <a:pt x="114942" y="1069675"/>
                    <a:pt x="103421" y="1064232"/>
                  </a:cubicBezTo>
                  <a:cubicBezTo>
                    <a:pt x="91900" y="1058787"/>
                    <a:pt x="80759" y="1051444"/>
                    <a:pt x="69997" y="1042203"/>
                  </a:cubicBezTo>
                  <a:cubicBezTo>
                    <a:pt x="60755" y="1032454"/>
                    <a:pt x="53412" y="1020047"/>
                    <a:pt x="47969" y="1004981"/>
                  </a:cubicBezTo>
                  <a:cubicBezTo>
                    <a:pt x="42525" y="989915"/>
                    <a:pt x="39739" y="975989"/>
                    <a:pt x="39613" y="963202"/>
                  </a:cubicBezTo>
                  <a:lnTo>
                    <a:pt x="124690" y="85083"/>
                  </a:lnTo>
                  <a:cubicBezTo>
                    <a:pt x="128361" y="60269"/>
                    <a:pt x="139249" y="40012"/>
                    <a:pt x="157354" y="24314"/>
                  </a:cubicBezTo>
                  <a:cubicBezTo>
                    <a:pt x="175458" y="8615"/>
                    <a:pt x="196980" y="512"/>
                    <a:pt x="221921" y="6"/>
                  </a:cubicBezTo>
                  <a:close/>
                </a:path>
              </a:pathLst>
            </a:cu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任意多边形 109">
              <a:extLst>
                <a:ext uri="{FF2B5EF4-FFF2-40B4-BE49-F238E27FC236}">
                  <a16:creationId xmlns:a16="http://schemas.microsoft.com/office/drawing/2014/main" id="{616FD212-6BC2-3F48-A36C-AEFD3CAB42AB}"/>
                </a:ext>
              </a:extLst>
            </p:cNvPr>
            <p:cNvSpPr/>
            <p:nvPr/>
          </p:nvSpPr>
          <p:spPr>
            <a:xfrm>
              <a:off x="9237692" y="3183434"/>
              <a:ext cx="593870" cy="926035"/>
            </a:xfrm>
            <a:custGeom>
              <a:avLst/>
              <a:gdLst/>
              <a:ahLst/>
              <a:cxnLst/>
              <a:rect l="l" t="t" r="r" b="b"/>
              <a:pathLst>
                <a:path w="1350388" h="2105688">
                  <a:moveTo>
                    <a:pt x="687971" y="25"/>
                  </a:moveTo>
                  <a:lnTo>
                    <a:pt x="712279" y="25"/>
                  </a:lnTo>
                  <a:cubicBezTo>
                    <a:pt x="894524" y="11672"/>
                    <a:pt x="1037459" y="72695"/>
                    <a:pt x="1141084" y="183093"/>
                  </a:cubicBezTo>
                  <a:cubicBezTo>
                    <a:pt x="1244708" y="293491"/>
                    <a:pt x="1309403" y="428956"/>
                    <a:pt x="1335166" y="589488"/>
                  </a:cubicBezTo>
                  <a:cubicBezTo>
                    <a:pt x="1339661" y="614113"/>
                    <a:pt x="1342826" y="640067"/>
                    <a:pt x="1344661" y="667350"/>
                  </a:cubicBezTo>
                  <a:cubicBezTo>
                    <a:pt x="1346497" y="694632"/>
                    <a:pt x="1347383" y="721346"/>
                    <a:pt x="1347320" y="747490"/>
                  </a:cubicBezTo>
                  <a:lnTo>
                    <a:pt x="1350359" y="1242761"/>
                  </a:lnTo>
                  <a:cubicBezTo>
                    <a:pt x="1351055" y="1358096"/>
                    <a:pt x="1339028" y="1469253"/>
                    <a:pt x="1314277" y="1576233"/>
                  </a:cubicBezTo>
                  <a:cubicBezTo>
                    <a:pt x="1289526" y="1683212"/>
                    <a:pt x="1247873" y="1777659"/>
                    <a:pt x="1189319" y="1859571"/>
                  </a:cubicBezTo>
                  <a:cubicBezTo>
                    <a:pt x="1132728" y="1938761"/>
                    <a:pt x="1056006" y="1999151"/>
                    <a:pt x="959155" y="2040740"/>
                  </a:cubicBezTo>
                  <a:cubicBezTo>
                    <a:pt x="862304" y="2082329"/>
                    <a:pt x="756716" y="2103978"/>
                    <a:pt x="642394" y="2105688"/>
                  </a:cubicBezTo>
                  <a:cubicBezTo>
                    <a:pt x="510952" y="2093739"/>
                    <a:pt x="400441" y="2053827"/>
                    <a:pt x="310863" y="1985949"/>
                  </a:cubicBezTo>
                  <a:cubicBezTo>
                    <a:pt x="221284" y="1918071"/>
                    <a:pt x="151286" y="1833144"/>
                    <a:pt x="100870" y="1731168"/>
                  </a:cubicBezTo>
                  <a:cubicBezTo>
                    <a:pt x="50454" y="1629191"/>
                    <a:pt x="18269" y="1521081"/>
                    <a:pt x="4314" y="1406838"/>
                  </a:cubicBezTo>
                  <a:cubicBezTo>
                    <a:pt x="2668" y="1380568"/>
                    <a:pt x="1402" y="1352589"/>
                    <a:pt x="516" y="1322899"/>
                  </a:cubicBezTo>
                  <a:cubicBezTo>
                    <a:pt x="-370" y="1293211"/>
                    <a:pt x="-117" y="1264473"/>
                    <a:pt x="1276" y="1236683"/>
                  </a:cubicBezTo>
                  <a:cubicBezTo>
                    <a:pt x="1402" y="1163506"/>
                    <a:pt x="1909" y="1089570"/>
                    <a:pt x="2795" y="1014876"/>
                  </a:cubicBezTo>
                  <a:cubicBezTo>
                    <a:pt x="3681" y="940179"/>
                    <a:pt x="4187" y="866243"/>
                    <a:pt x="4314" y="793066"/>
                  </a:cubicBezTo>
                  <a:cubicBezTo>
                    <a:pt x="4251" y="681719"/>
                    <a:pt x="18811" y="577778"/>
                    <a:pt x="47992" y="481243"/>
                  </a:cubicBezTo>
                  <a:cubicBezTo>
                    <a:pt x="77174" y="384708"/>
                    <a:pt x="121359" y="298238"/>
                    <a:pt x="180546" y="221833"/>
                  </a:cubicBezTo>
                  <a:cubicBezTo>
                    <a:pt x="235112" y="151251"/>
                    <a:pt x="304490" y="96432"/>
                    <a:pt x="388681" y="57376"/>
                  </a:cubicBezTo>
                  <a:cubicBezTo>
                    <a:pt x="472872" y="18319"/>
                    <a:pt x="572636" y="-799"/>
                    <a:pt x="687971" y="25"/>
                  </a:cubicBezTo>
                  <a:close/>
                  <a:moveTo>
                    <a:pt x="706202" y="197525"/>
                  </a:moveTo>
                  <a:cubicBezTo>
                    <a:pt x="621188" y="194804"/>
                    <a:pt x="547378" y="206324"/>
                    <a:pt x="484773" y="232088"/>
                  </a:cubicBezTo>
                  <a:cubicBezTo>
                    <a:pt x="422168" y="257852"/>
                    <a:pt x="370387" y="295959"/>
                    <a:pt x="329431" y="346410"/>
                  </a:cubicBezTo>
                  <a:cubicBezTo>
                    <a:pt x="287082" y="401799"/>
                    <a:pt x="255558" y="468013"/>
                    <a:pt x="234858" y="545051"/>
                  </a:cubicBezTo>
                  <a:cubicBezTo>
                    <a:pt x="214159" y="622090"/>
                    <a:pt x="203144" y="705774"/>
                    <a:pt x="201815" y="796104"/>
                  </a:cubicBezTo>
                  <a:cubicBezTo>
                    <a:pt x="201562" y="869155"/>
                    <a:pt x="200549" y="942585"/>
                    <a:pt x="198777" y="1016394"/>
                  </a:cubicBezTo>
                  <a:cubicBezTo>
                    <a:pt x="197004" y="1090204"/>
                    <a:pt x="195992" y="1163634"/>
                    <a:pt x="195738" y="1236683"/>
                  </a:cubicBezTo>
                  <a:cubicBezTo>
                    <a:pt x="194156" y="1284096"/>
                    <a:pt x="195802" y="1332078"/>
                    <a:pt x="200676" y="1380631"/>
                  </a:cubicBezTo>
                  <a:cubicBezTo>
                    <a:pt x="205550" y="1429184"/>
                    <a:pt x="214032" y="1476406"/>
                    <a:pt x="226123" y="1522300"/>
                  </a:cubicBezTo>
                  <a:cubicBezTo>
                    <a:pt x="249861" y="1632001"/>
                    <a:pt x="295818" y="1721763"/>
                    <a:pt x="363994" y="1791585"/>
                  </a:cubicBezTo>
                  <a:cubicBezTo>
                    <a:pt x="432169" y="1861407"/>
                    <a:pt x="525983" y="1900274"/>
                    <a:pt x="645432" y="1908186"/>
                  </a:cubicBezTo>
                  <a:cubicBezTo>
                    <a:pt x="733232" y="1911035"/>
                    <a:pt x="808307" y="1898501"/>
                    <a:pt x="870659" y="1870585"/>
                  </a:cubicBezTo>
                  <a:cubicBezTo>
                    <a:pt x="933011" y="1842670"/>
                    <a:pt x="984539" y="1800511"/>
                    <a:pt x="1025242" y="1744109"/>
                  </a:cubicBezTo>
                  <a:cubicBezTo>
                    <a:pt x="1071768" y="1679161"/>
                    <a:pt x="1104812" y="1603199"/>
                    <a:pt x="1124372" y="1516224"/>
                  </a:cubicBezTo>
                  <a:cubicBezTo>
                    <a:pt x="1143932" y="1429247"/>
                    <a:pt x="1153427" y="1338092"/>
                    <a:pt x="1152858" y="1242761"/>
                  </a:cubicBezTo>
                  <a:lnTo>
                    <a:pt x="1149819" y="747490"/>
                  </a:lnTo>
                  <a:cubicBezTo>
                    <a:pt x="1150326" y="664944"/>
                    <a:pt x="1137159" y="583918"/>
                    <a:pt x="1110319" y="504411"/>
                  </a:cubicBezTo>
                  <a:cubicBezTo>
                    <a:pt x="1079618" y="419080"/>
                    <a:pt x="1030116" y="348182"/>
                    <a:pt x="961814" y="291718"/>
                  </a:cubicBezTo>
                  <a:cubicBezTo>
                    <a:pt x="893511" y="235253"/>
                    <a:pt x="808307" y="203856"/>
                    <a:pt x="706202" y="197525"/>
                  </a:cubicBezTo>
                  <a:close/>
                </a:path>
              </a:pathLst>
            </a:custGeom>
            <a:noFill/>
            <a:ln w="127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2" name="组合 152">
            <a:extLst>
              <a:ext uri="{FF2B5EF4-FFF2-40B4-BE49-F238E27FC236}">
                <a16:creationId xmlns:a16="http://schemas.microsoft.com/office/drawing/2014/main" id="{FA154246-54FF-FC4C-954C-C3DFEE704AD5}"/>
              </a:ext>
            </a:extLst>
          </p:cNvPr>
          <p:cNvGrpSpPr/>
          <p:nvPr/>
        </p:nvGrpSpPr>
        <p:grpSpPr>
          <a:xfrm>
            <a:off x="6164024" y="4766817"/>
            <a:ext cx="508261" cy="378239"/>
            <a:chOff x="9237692" y="4770207"/>
            <a:chExt cx="1273149" cy="940752"/>
          </a:xfrm>
        </p:grpSpPr>
        <p:sp>
          <p:nvSpPr>
            <p:cNvPr id="83" name="任意多边形 107">
              <a:extLst>
                <a:ext uri="{FF2B5EF4-FFF2-40B4-BE49-F238E27FC236}">
                  <a16:creationId xmlns:a16="http://schemas.microsoft.com/office/drawing/2014/main" id="{2C9533C3-BE9D-194D-823E-6B14A3CDD9D8}"/>
                </a:ext>
              </a:extLst>
            </p:cNvPr>
            <p:cNvSpPr/>
            <p:nvPr/>
          </p:nvSpPr>
          <p:spPr>
            <a:xfrm>
              <a:off x="9917530" y="4770207"/>
              <a:ext cx="593311" cy="940752"/>
            </a:xfrm>
            <a:custGeom>
              <a:avLst/>
              <a:gdLst/>
              <a:ahLst/>
              <a:cxnLst/>
              <a:rect l="l" t="t" r="r" b="b"/>
              <a:pathLst>
                <a:path w="1349115" h="2139153">
                  <a:moveTo>
                    <a:pt x="711019" y="67"/>
                  </a:moveTo>
                  <a:cubicBezTo>
                    <a:pt x="737099" y="67"/>
                    <a:pt x="763939" y="827"/>
                    <a:pt x="791539" y="2345"/>
                  </a:cubicBezTo>
                  <a:cubicBezTo>
                    <a:pt x="819138" y="3865"/>
                    <a:pt x="845978" y="6144"/>
                    <a:pt x="872058" y="9182"/>
                  </a:cubicBezTo>
                  <a:cubicBezTo>
                    <a:pt x="917382" y="12347"/>
                    <a:pt x="959668" y="16651"/>
                    <a:pt x="998915" y="22095"/>
                  </a:cubicBezTo>
                  <a:cubicBezTo>
                    <a:pt x="1038161" y="27539"/>
                    <a:pt x="1075889" y="33363"/>
                    <a:pt x="1112097" y="39567"/>
                  </a:cubicBezTo>
                  <a:lnTo>
                    <a:pt x="1163752" y="48683"/>
                  </a:lnTo>
                  <a:cubicBezTo>
                    <a:pt x="1187427" y="55519"/>
                    <a:pt x="1206923" y="69952"/>
                    <a:pt x="1222242" y="91981"/>
                  </a:cubicBezTo>
                  <a:cubicBezTo>
                    <a:pt x="1237561" y="114010"/>
                    <a:pt x="1243385" y="139077"/>
                    <a:pt x="1239714" y="167183"/>
                  </a:cubicBezTo>
                  <a:cubicBezTo>
                    <a:pt x="1238068" y="180729"/>
                    <a:pt x="1233763" y="192377"/>
                    <a:pt x="1226800" y="202125"/>
                  </a:cubicBezTo>
                  <a:cubicBezTo>
                    <a:pt x="1219837" y="211874"/>
                    <a:pt x="1210975" y="220483"/>
                    <a:pt x="1200213" y="227953"/>
                  </a:cubicBezTo>
                  <a:cubicBezTo>
                    <a:pt x="1191035" y="235738"/>
                    <a:pt x="1180526" y="241436"/>
                    <a:pt x="1168689" y="245045"/>
                  </a:cubicBezTo>
                  <a:cubicBezTo>
                    <a:pt x="1156852" y="248652"/>
                    <a:pt x="1144065" y="249032"/>
                    <a:pt x="1130328" y="246183"/>
                  </a:cubicBezTo>
                  <a:cubicBezTo>
                    <a:pt x="1085005" y="237005"/>
                    <a:pt x="1039681" y="228776"/>
                    <a:pt x="994357" y="221496"/>
                  </a:cubicBezTo>
                  <a:cubicBezTo>
                    <a:pt x="949033" y="214217"/>
                    <a:pt x="902190" y="208266"/>
                    <a:pt x="853827" y="203645"/>
                  </a:cubicBezTo>
                  <a:cubicBezTo>
                    <a:pt x="834837" y="202188"/>
                    <a:pt x="813567" y="201303"/>
                    <a:pt x="790019" y="200986"/>
                  </a:cubicBezTo>
                  <a:cubicBezTo>
                    <a:pt x="766471" y="200670"/>
                    <a:pt x="745202" y="200543"/>
                    <a:pt x="726211" y="200606"/>
                  </a:cubicBezTo>
                  <a:cubicBezTo>
                    <a:pt x="599481" y="199213"/>
                    <a:pt x="486805" y="236941"/>
                    <a:pt x="388181" y="313789"/>
                  </a:cubicBezTo>
                  <a:cubicBezTo>
                    <a:pt x="289557" y="390638"/>
                    <a:pt x="227015" y="514962"/>
                    <a:pt x="200555" y="686762"/>
                  </a:cubicBezTo>
                  <a:lnTo>
                    <a:pt x="200555" y="805262"/>
                  </a:lnTo>
                  <a:cubicBezTo>
                    <a:pt x="200428" y="819505"/>
                    <a:pt x="199922" y="830520"/>
                    <a:pt x="199036" y="838306"/>
                  </a:cubicBezTo>
                  <a:cubicBezTo>
                    <a:pt x="198150" y="846092"/>
                    <a:pt x="197643" y="856348"/>
                    <a:pt x="197517" y="869070"/>
                  </a:cubicBezTo>
                  <a:cubicBezTo>
                    <a:pt x="276707" y="850334"/>
                    <a:pt x="356847" y="834634"/>
                    <a:pt x="437936" y="821975"/>
                  </a:cubicBezTo>
                  <a:cubicBezTo>
                    <a:pt x="519025" y="809314"/>
                    <a:pt x="599925" y="802731"/>
                    <a:pt x="680634" y="802224"/>
                  </a:cubicBezTo>
                  <a:cubicBezTo>
                    <a:pt x="753178" y="801907"/>
                    <a:pt x="825341" y="808617"/>
                    <a:pt x="897125" y="822354"/>
                  </a:cubicBezTo>
                  <a:cubicBezTo>
                    <a:pt x="968909" y="836091"/>
                    <a:pt x="1033477" y="858753"/>
                    <a:pt x="1090828" y="890340"/>
                  </a:cubicBezTo>
                  <a:cubicBezTo>
                    <a:pt x="1173816" y="940221"/>
                    <a:pt x="1235725" y="1003777"/>
                    <a:pt x="1276555" y="1081004"/>
                  </a:cubicBezTo>
                  <a:cubicBezTo>
                    <a:pt x="1317384" y="1158232"/>
                    <a:pt x="1340553" y="1241537"/>
                    <a:pt x="1346060" y="1330919"/>
                  </a:cubicBezTo>
                  <a:cubicBezTo>
                    <a:pt x="1347516" y="1349720"/>
                    <a:pt x="1348402" y="1369850"/>
                    <a:pt x="1348719" y="1391309"/>
                  </a:cubicBezTo>
                  <a:cubicBezTo>
                    <a:pt x="1349035" y="1412768"/>
                    <a:pt x="1349162" y="1432138"/>
                    <a:pt x="1349098" y="1449419"/>
                  </a:cubicBezTo>
                  <a:cubicBezTo>
                    <a:pt x="1348972" y="1511645"/>
                    <a:pt x="1345427" y="1567224"/>
                    <a:pt x="1338464" y="1616156"/>
                  </a:cubicBezTo>
                  <a:cubicBezTo>
                    <a:pt x="1331501" y="1665088"/>
                    <a:pt x="1321879" y="1707753"/>
                    <a:pt x="1309598" y="1744152"/>
                  </a:cubicBezTo>
                  <a:cubicBezTo>
                    <a:pt x="1291114" y="1797958"/>
                    <a:pt x="1268073" y="1843788"/>
                    <a:pt x="1240473" y="1881642"/>
                  </a:cubicBezTo>
                  <a:cubicBezTo>
                    <a:pt x="1212874" y="1919497"/>
                    <a:pt x="1182236" y="1954693"/>
                    <a:pt x="1148559" y="1987230"/>
                  </a:cubicBezTo>
                  <a:cubicBezTo>
                    <a:pt x="1092917" y="2037428"/>
                    <a:pt x="1021133" y="2075282"/>
                    <a:pt x="933208" y="2100793"/>
                  </a:cubicBezTo>
                  <a:cubicBezTo>
                    <a:pt x="845281" y="2126303"/>
                    <a:pt x="756026" y="2139090"/>
                    <a:pt x="665442" y="2139153"/>
                  </a:cubicBezTo>
                  <a:cubicBezTo>
                    <a:pt x="634804" y="2139153"/>
                    <a:pt x="604166" y="2137634"/>
                    <a:pt x="573528" y="2134596"/>
                  </a:cubicBezTo>
                  <a:cubicBezTo>
                    <a:pt x="542890" y="2131557"/>
                    <a:pt x="513771" y="2126999"/>
                    <a:pt x="486172" y="2120923"/>
                  </a:cubicBezTo>
                  <a:cubicBezTo>
                    <a:pt x="447431" y="2113136"/>
                    <a:pt x="407931" y="2101362"/>
                    <a:pt x="367671" y="2085600"/>
                  </a:cubicBezTo>
                  <a:cubicBezTo>
                    <a:pt x="327411" y="2069838"/>
                    <a:pt x="290950" y="2051227"/>
                    <a:pt x="258286" y="2029768"/>
                  </a:cubicBezTo>
                  <a:cubicBezTo>
                    <a:pt x="178653" y="1966277"/>
                    <a:pt x="119149" y="1882086"/>
                    <a:pt x="79776" y="1777195"/>
                  </a:cubicBezTo>
                  <a:cubicBezTo>
                    <a:pt x="40402" y="1672304"/>
                    <a:pt x="15841" y="1563046"/>
                    <a:pt x="6093" y="1449419"/>
                  </a:cubicBezTo>
                  <a:lnTo>
                    <a:pt x="6093" y="1397765"/>
                  </a:lnTo>
                  <a:cubicBezTo>
                    <a:pt x="5966" y="1387131"/>
                    <a:pt x="5460" y="1376496"/>
                    <a:pt x="4574" y="1365861"/>
                  </a:cubicBezTo>
                  <a:cubicBezTo>
                    <a:pt x="3687" y="1355226"/>
                    <a:pt x="3181" y="1344592"/>
                    <a:pt x="3054" y="1333957"/>
                  </a:cubicBezTo>
                  <a:cubicBezTo>
                    <a:pt x="2060" y="1303742"/>
                    <a:pt x="1347" y="1258165"/>
                    <a:pt x="916" y="1197226"/>
                  </a:cubicBezTo>
                  <a:cubicBezTo>
                    <a:pt x="485" y="1136288"/>
                    <a:pt x="222" y="1071129"/>
                    <a:pt x="128" y="1001751"/>
                  </a:cubicBezTo>
                  <a:cubicBezTo>
                    <a:pt x="35" y="932372"/>
                    <a:pt x="-3" y="869915"/>
                    <a:pt x="16" y="814379"/>
                  </a:cubicBezTo>
                  <a:cubicBezTo>
                    <a:pt x="-48" y="796021"/>
                    <a:pt x="79" y="778803"/>
                    <a:pt x="396" y="762724"/>
                  </a:cubicBezTo>
                  <a:cubicBezTo>
                    <a:pt x="712" y="746645"/>
                    <a:pt x="1598" y="732466"/>
                    <a:pt x="3054" y="720186"/>
                  </a:cubicBezTo>
                  <a:lnTo>
                    <a:pt x="3054" y="665493"/>
                  </a:lnTo>
                  <a:cubicBezTo>
                    <a:pt x="20797" y="494664"/>
                    <a:pt x="63974" y="360633"/>
                    <a:pt x="132583" y="263401"/>
                  </a:cubicBezTo>
                  <a:cubicBezTo>
                    <a:pt x="201193" y="166170"/>
                    <a:pt x="286007" y="97636"/>
                    <a:pt x="387027" y="57798"/>
                  </a:cubicBezTo>
                  <a:cubicBezTo>
                    <a:pt x="488047" y="17960"/>
                    <a:pt x="596044" y="-1284"/>
                    <a:pt x="711019" y="67"/>
                  </a:cubicBezTo>
                  <a:close/>
                  <a:moveTo>
                    <a:pt x="677596" y="1002764"/>
                  </a:moveTo>
                  <a:cubicBezTo>
                    <a:pt x="599481" y="1003523"/>
                    <a:pt x="519468" y="1011120"/>
                    <a:pt x="437556" y="1025553"/>
                  </a:cubicBezTo>
                  <a:cubicBezTo>
                    <a:pt x="355644" y="1039985"/>
                    <a:pt x="275631" y="1056697"/>
                    <a:pt x="197517" y="1075687"/>
                  </a:cubicBezTo>
                  <a:cubicBezTo>
                    <a:pt x="197643" y="1117150"/>
                    <a:pt x="198150" y="1155764"/>
                    <a:pt x="199036" y="1191529"/>
                  </a:cubicBezTo>
                  <a:cubicBezTo>
                    <a:pt x="199922" y="1227294"/>
                    <a:pt x="200428" y="1257553"/>
                    <a:pt x="200555" y="1282304"/>
                  </a:cubicBezTo>
                  <a:lnTo>
                    <a:pt x="200555" y="1330919"/>
                  </a:lnTo>
                  <a:cubicBezTo>
                    <a:pt x="201155" y="1392307"/>
                    <a:pt x="206369" y="1458591"/>
                    <a:pt x="216198" y="1529770"/>
                  </a:cubicBezTo>
                  <a:cubicBezTo>
                    <a:pt x="226026" y="1600949"/>
                    <a:pt x="242944" y="1667233"/>
                    <a:pt x="266951" y="1728621"/>
                  </a:cubicBezTo>
                  <a:cubicBezTo>
                    <a:pt x="290959" y="1790010"/>
                    <a:pt x="324532" y="1836713"/>
                    <a:pt x="367671" y="1868729"/>
                  </a:cubicBezTo>
                  <a:cubicBezTo>
                    <a:pt x="390460" y="1883668"/>
                    <a:pt x="414768" y="1895569"/>
                    <a:pt x="440595" y="1904431"/>
                  </a:cubicBezTo>
                  <a:cubicBezTo>
                    <a:pt x="466422" y="1913293"/>
                    <a:pt x="493768" y="1920636"/>
                    <a:pt x="522633" y="1926460"/>
                  </a:cubicBezTo>
                  <a:cubicBezTo>
                    <a:pt x="544599" y="1931081"/>
                    <a:pt x="569034" y="1934753"/>
                    <a:pt x="595937" y="1937474"/>
                  </a:cubicBezTo>
                  <a:cubicBezTo>
                    <a:pt x="622840" y="1940196"/>
                    <a:pt x="648034" y="1941589"/>
                    <a:pt x="671519" y="1941652"/>
                  </a:cubicBezTo>
                  <a:cubicBezTo>
                    <a:pt x="736972" y="1941716"/>
                    <a:pt x="800527" y="1933993"/>
                    <a:pt x="862183" y="1918484"/>
                  </a:cubicBezTo>
                  <a:cubicBezTo>
                    <a:pt x="923839" y="1902975"/>
                    <a:pt x="973720" y="1879300"/>
                    <a:pt x="1011828" y="1847460"/>
                  </a:cubicBezTo>
                  <a:cubicBezTo>
                    <a:pt x="1032021" y="1824861"/>
                    <a:pt x="1051645" y="1800173"/>
                    <a:pt x="1070698" y="1773397"/>
                  </a:cubicBezTo>
                  <a:cubicBezTo>
                    <a:pt x="1089752" y="1746620"/>
                    <a:pt x="1105578" y="1716615"/>
                    <a:pt x="1118174" y="1683382"/>
                  </a:cubicBezTo>
                  <a:cubicBezTo>
                    <a:pt x="1128873" y="1651985"/>
                    <a:pt x="1137102" y="1616789"/>
                    <a:pt x="1142862" y="1577795"/>
                  </a:cubicBezTo>
                  <a:cubicBezTo>
                    <a:pt x="1148623" y="1538801"/>
                    <a:pt x="1151535" y="1492971"/>
                    <a:pt x="1151598" y="1440304"/>
                  </a:cubicBezTo>
                  <a:cubicBezTo>
                    <a:pt x="1152104" y="1412451"/>
                    <a:pt x="1151091" y="1380041"/>
                    <a:pt x="1148559" y="1343073"/>
                  </a:cubicBezTo>
                  <a:cubicBezTo>
                    <a:pt x="1144761" y="1286038"/>
                    <a:pt x="1131088" y="1232991"/>
                    <a:pt x="1107540" y="1183932"/>
                  </a:cubicBezTo>
                  <a:cubicBezTo>
                    <a:pt x="1083992" y="1134874"/>
                    <a:pt x="1046011" y="1094740"/>
                    <a:pt x="993597" y="1063533"/>
                  </a:cubicBezTo>
                  <a:cubicBezTo>
                    <a:pt x="952894" y="1042390"/>
                    <a:pt x="904405" y="1026945"/>
                    <a:pt x="848130" y="1017196"/>
                  </a:cubicBezTo>
                  <a:cubicBezTo>
                    <a:pt x="791855" y="1007448"/>
                    <a:pt x="735010" y="1002637"/>
                    <a:pt x="677596" y="1002764"/>
                  </a:cubicBezTo>
                  <a:close/>
                </a:path>
              </a:pathLst>
            </a:custGeom>
            <a:no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4" name="任意多边形 106">
              <a:extLst>
                <a:ext uri="{FF2B5EF4-FFF2-40B4-BE49-F238E27FC236}">
                  <a16:creationId xmlns:a16="http://schemas.microsoft.com/office/drawing/2014/main" id="{F1720516-D362-7D4E-A1FD-0D44825AA555}"/>
                </a:ext>
              </a:extLst>
            </p:cNvPr>
            <p:cNvSpPr/>
            <p:nvPr/>
          </p:nvSpPr>
          <p:spPr>
            <a:xfrm>
              <a:off x="9237692" y="4783587"/>
              <a:ext cx="593870" cy="926036"/>
            </a:xfrm>
            <a:custGeom>
              <a:avLst/>
              <a:gdLst/>
              <a:ahLst/>
              <a:cxnLst/>
              <a:rect l="l" t="t" r="r" b="b"/>
              <a:pathLst>
                <a:path w="1350388" h="2105691">
                  <a:moveTo>
                    <a:pt x="687971" y="26"/>
                  </a:moveTo>
                  <a:lnTo>
                    <a:pt x="712279" y="26"/>
                  </a:lnTo>
                  <a:cubicBezTo>
                    <a:pt x="894524" y="11674"/>
                    <a:pt x="1037459" y="72697"/>
                    <a:pt x="1141084" y="183094"/>
                  </a:cubicBezTo>
                  <a:cubicBezTo>
                    <a:pt x="1244708" y="293492"/>
                    <a:pt x="1309403" y="428957"/>
                    <a:pt x="1335166" y="589491"/>
                  </a:cubicBezTo>
                  <a:cubicBezTo>
                    <a:pt x="1339661" y="614115"/>
                    <a:pt x="1342826" y="640069"/>
                    <a:pt x="1344661" y="667351"/>
                  </a:cubicBezTo>
                  <a:cubicBezTo>
                    <a:pt x="1346497" y="694634"/>
                    <a:pt x="1347383" y="721348"/>
                    <a:pt x="1347320" y="747492"/>
                  </a:cubicBezTo>
                  <a:lnTo>
                    <a:pt x="1350359" y="1242763"/>
                  </a:lnTo>
                  <a:cubicBezTo>
                    <a:pt x="1351055" y="1358098"/>
                    <a:pt x="1339028" y="1469256"/>
                    <a:pt x="1314277" y="1576236"/>
                  </a:cubicBezTo>
                  <a:cubicBezTo>
                    <a:pt x="1289526" y="1683215"/>
                    <a:pt x="1247873" y="1777661"/>
                    <a:pt x="1189319" y="1859573"/>
                  </a:cubicBezTo>
                  <a:cubicBezTo>
                    <a:pt x="1132728" y="1938763"/>
                    <a:pt x="1056006" y="1999153"/>
                    <a:pt x="959155" y="2040743"/>
                  </a:cubicBezTo>
                  <a:cubicBezTo>
                    <a:pt x="862304" y="2082331"/>
                    <a:pt x="756716" y="2103981"/>
                    <a:pt x="642394" y="2105691"/>
                  </a:cubicBezTo>
                  <a:cubicBezTo>
                    <a:pt x="510952" y="2093742"/>
                    <a:pt x="400441" y="2053829"/>
                    <a:pt x="310863" y="1985951"/>
                  </a:cubicBezTo>
                  <a:cubicBezTo>
                    <a:pt x="221284" y="1918073"/>
                    <a:pt x="151287" y="1833146"/>
                    <a:pt x="100870" y="1731169"/>
                  </a:cubicBezTo>
                  <a:cubicBezTo>
                    <a:pt x="50454" y="1629193"/>
                    <a:pt x="18269" y="1521083"/>
                    <a:pt x="4314" y="1406841"/>
                  </a:cubicBezTo>
                  <a:cubicBezTo>
                    <a:pt x="2668" y="1380570"/>
                    <a:pt x="1402" y="1352591"/>
                    <a:pt x="516" y="1322903"/>
                  </a:cubicBezTo>
                  <a:cubicBezTo>
                    <a:pt x="-370" y="1293214"/>
                    <a:pt x="-117" y="1264475"/>
                    <a:pt x="1276" y="1236686"/>
                  </a:cubicBezTo>
                  <a:cubicBezTo>
                    <a:pt x="1402" y="1163510"/>
                    <a:pt x="1909" y="1089573"/>
                    <a:pt x="2795" y="1014877"/>
                  </a:cubicBezTo>
                  <a:cubicBezTo>
                    <a:pt x="3681" y="940182"/>
                    <a:pt x="4187" y="866245"/>
                    <a:pt x="4314" y="793069"/>
                  </a:cubicBezTo>
                  <a:cubicBezTo>
                    <a:pt x="4251" y="681721"/>
                    <a:pt x="18810" y="577780"/>
                    <a:pt x="47992" y="481245"/>
                  </a:cubicBezTo>
                  <a:cubicBezTo>
                    <a:pt x="77174" y="384710"/>
                    <a:pt x="121359" y="298240"/>
                    <a:pt x="180546" y="221835"/>
                  </a:cubicBezTo>
                  <a:cubicBezTo>
                    <a:pt x="235112" y="151254"/>
                    <a:pt x="304490" y="96435"/>
                    <a:pt x="388681" y="57377"/>
                  </a:cubicBezTo>
                  <a:cubicBezTo>
                    <a:pt x="472872" y="18321"/>
                    <a:pt x="572636" y="-797"/>
                    <a:pt x="687971" y="26"/>
                  </a:cubicBezTo>
                  <a:close/>
                  <a:moveTo>
                    <a:pt x="706202" y="197528"/>
                  </a:moveTo>
                  <a:cubicBezTo>
                    <a:pt x="621188" y="194805"/>
                    <a:pt x="547378" y="206327"/>
                    <a:pt x="484773" y="232090"/>
                  </a:cubicBezTo>
                  <a:cubicBezTo>
                    <a:pt x="422168" y="257854"/>
                    <a:pt x="370387" y="295961"/>
                    <a:pt x="329431" y="346412"/>
                  </a:cubicBezTo>
                  <a:cubicBezTo>
                    <a:pt x="287082" y="401802"/>
                    <a:pt x="255558" y="468015"/>
                    <a:pt x="234858" y="545053"/>
                  </a:cubicBezTo>
                  <a:cubicBezTo>
                    <a:pt x="214159" y="622091"/>
                    <a:pt x="203144" y="705775"/>
                    <a:pt x="201815" y="796107"/>
                  </a:cubicBezTo>
                  <a:cubicBezTo>
                    <a:pt x="201562" y="869157"/>
                    <a:pt x="200549" y="942587"/>
                    <a:pt x="198777" y="1016396"/>
                  </a:cubicBezTo>
                  <a:cubicBezTo>
                    <a:pt x="197004" y="1090206"/>
                    <a:pt x="195991" y="1163635"/>
                    <a:pt x="195738" y="1236686"/>
                  </a:cubicBezTo>
                  <a:cubicBezTo>
                    <a:pt x="194156" y="1284099"/>
                    <a:pt x="195802" y="1332081"/>
                    <a:pt x="200676" y="1380634"/>
                  </a:cubicBezTo>
                  <a:cubicBezTo>
                    <a:pt x="205550" y="1429186"/>
                    <a:pt x="214032" y="1476409"/>
                    <a:pt x="226123" y="1522303"/>
                  </a:cubicBezTo>
                  <a:cubicBezTo>
                    <a:pt x="249861" y="1632004"/>
                    <a:pt x="295818" y="1721766"/>
                    <a:pt x="363994" y="1791588"/>
                  </a:cubicBezTo>
                  <a:cubicBezTo>
                    <a:pt x="432169" y="1861409"/>
                    <a:pt x="525983" y="1900276"/>
                    <a:pt x="645432" y="1908189"/>
                  </a:cubicBezTo>
                  <a:cubicBezTo>
                    <a:pt x="733232" y="1911038"/>
                    <a:pt x="808307" y="1898504"/>
                    <a:pt x="870659" y="1870588"/>
                  </a:cubicBezTo>
                  <a:cubicBezTo>
                    <a:pt x="933011" y="1842672"/>
                    <a:pt x="984539" y="1800513"/>
                    <a:pt x="1025242" y="1744111"/>
                  </a:cubicBezTo>
                  <a:cubicBezTo>
                    <a:pt x="1071768" y="1679164"/>
                    <a:pt x="1104812" y="1603202"/>
                    <a:pt x="1124372" y="1516226"/>
                  </a:cubicBezTo>
                  <a:cubicBezTo>
                    <a:pt x="1143932" y="1429249"/>
                    <a:pt x="1153427" y="1338095"/>
                    <a:pt x="1152858" y="1242763"/>
                  </a:cubicBezTo>
                  <a:lnTo>
                    <a:pt x="1149819" y="747492"/>
                  </a:lnTo>
                  <a:cubicBezTo>
                    <a:pt x="1150326" y="664946"/>
                    <a:pt x="1137159" y="583920"/>
                    <a:pt x="1110319" y="504413"/>
                  </a:cubicBezTo>
                  <a:cubicBezTo>
                    <a:pt x="1079618" y="419083"/>
                    <a:pt x="1030116" y="348185"/>
                    <a:pt x="961814" y="291720"/>
                  </a:cubicBezTo>
                  <a:cubicBezTo>
                    <a:pt x="893511" y="235255"/>
                    <a:pt x="808307" y="203858"/>
                    <a:pt x="706202" y="197528"/>
                  </a:cubicBezTo>
                  <a:close/>
                </a:path>
              </a:pathLst>
            </a:custGeom>
            <a:no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val="4185289341"/>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39"/>
                                        </p:tgtEl>
                                        <p:attrNameLst>
                                          <p:attrName>style.visibility</p:attrName>
                                        </p:attrNameLst>
                                      </p:cBhvr>
                                      <p:to>
                                        <p:strVal val="visible"/>
                                      </p:to>
                                    </p:set>
                                    <p:anim calcmode="lin" valueType="num">
                                      <p:cBhvr>
                                        <p:cTn id="7" dur="500" fill="hold"/>
                                        <p:tgtEl>
                                          <p:spTgt spid="39"/>
                                        </p:tgtEl>
                                        <p:attrNameLst>
                                          <p:attrName>ppt_w</p:attrName>
                                        </p:attrNameLst>
                                      </p:cBhvr>
                                      <p:tavLst>
                                        <p:tav tm="0">
                                          <p:val>
                                            <p:fltVal val="0"/>
                                          </p:val>
                                        </p:tav>
                                        <p:tav tm="100000">
                                          <p:val>
                                            <p:strVal val="#ppt_w"/>
                                          </p:val>
                                        </p:tav>
                                      </p:tavLst>
                                    </p:anim>
                                    <p:anim calcmode="lin" valueType="num">
                                      <p:cBhvr>
                                        <p:cTn id="8" dur="500" fill="hold"/>
                                        <p:tgtEl>
                                          <p:spTgt spid="39"/>
                                        </p:tgtEl>
                                        <p:attrNameLst>
                                          <p:attrName>ppt_h</p:attrName>
                                        </p:attrNameLst>
                                      </p:cBhvr>
                                      <p:tavLst>
                                        <p:tav tm="0">
                                          <p:val>
                                            <p:fltVal val="0"/>
                                          </p:val>
                                        </p:tav>
                                        <p:tav tm="100000">
                                          <p:val>
                                            <p:strVal val="#ppt_h"/>
                                          </p:val>
                                        </p:tav>
                                      </p:tavLst>
                                    </p:anim>
                                    <p:anim calcmode="lin" valueType="num">
                                      <p:cBhvr>
                                        <p:cTn id="9" dur="500" fill="hold"/>
                                        <p:tgtEl>
                                          <p:spTgt spid="39"/>
                                        </p:tgtEl>
                                        <p:attrNameLst>
                                          <p:attrName>style.rotation</p:attrName>
                                        </p:attrNameLst>
                                      </p:cBhvr>
                                      <p:tavLst>
                                        <p:tav tm="0">
                                          <p:val>
                                            <p:fltVal val="360"/>
                                          </p:val>
                                        </p:tav>
                                        <p:tav tm="100000">
                                          <p:val>
                                            <p:fltVal val="0"/>
                                          </p:val>
                                        </p:tav>
                                      </p:tavLst>
                                    </p:anim>
                                    <p:animEffect transition="in" filter="fade">
                                      <p:cBhvr>
                                        <p:cTn id="10" dur="500"/>
                                        <p:tgtEl>
                                          <p:spTgt spid="39"/>
                                        </p:tgtEl>
                                      </p:cBhvr>
                                    </p:animEffect>
                                  </p:childTnLst>
                                </p:cTn>
                              </p:par>
                            </p:childTnLst>
                          </p:cTn>
                        </p:par>
                      </p:childTnLst>
                    </p:cTn>
                  </p:par>
                  <p:par>
                    <p:cTn id="11" fill="hold">
                      <p:stCondLst>
                        <p:cond delay="indefinite"/>
                      </p:stCondLst>
                      <p:childTnLst>
                        <p:par>
                          <p:cTn id="12" fill="hold">
                            <p:stCondLst>
                              <p:cond delay="0"/>
                            </p:stCondLst>
                            <p:childTnLst>
                              <p:par>
                                <p:cTn id="13" presetID="49" presetClass="entr" presetSubtype="0" decel="100000" fill="hold" nodeType="clickEffect">
                                  <p:stCondLst>
                                    <p:cond delay="0"/>
                                  </p:stCondLst>
                                  <p:childTnLst>
                                    <p:set>
                                      <p:cBhvr>
                                        <p:cTn id="14" dur="1" fill="hold">
                                          <p:stCondLst>
                                            <p:cond delay="0"/>
                                          </p:stCondLst>
                                        </p:cTn>
                                        <p:tgtEl>
                                          <p:spTgt spid="47"/>
                                        </p:tgtEl>
                                        <p:attrNameLst>
                                          <p:attrName>style.visibility</p:attrName>
                                        </p:attrNameLst>
                                      </p:cBhvr>
                                      <p:to>
                                        <p:strVal val="visible"/>
                                      </p:to>
                                    </p:set>
                                    <p:anim calcmode="lin" valueType="num">
                                      <p:cBhvr>
                                        <p:cTn id="15" dur="500" fill="hold"/>
                                        <p:tgtEl>
                                          <p:spTgt spid="47"/>
                                        </p:tgtEl>
                                        <p:attrNameLst>
                                          <p:attrName>ppt_w</p:attrName>
                                        </p:attrNameLst>
                                      </p:cBhvr>
                                      <p:tavLst>
                                        <p:tav tm="0">
                                          <p:val>
                                            <p:fltVal val="0"/>
                                          </p:val>
                                        </p:tav>
                                        <p:tav tm="100000">
                                          <p:val>
                                            <p:strVal val="#ppt_w"/>
                                          </p:val>
                                        </p:tav>
                                      </p:tavLst>
                                    </p:anim>
                                    <p:anim calcmode="lin" valueType="num">
                                      <p:cBhvr>
                                        <p:cTn id="16" dur="500" fill="hold"/>
                                        <p:tgtEl>
                                          <p:spTgt spid="47"/>
                                        </p:tgtEl>
                                        <p:attrNameLst>
                                          <p:attrName>ppt_h</p:attrName>
                                        </p:attrNameLst>
                                      </p:cBhvr>
                                      <p:tavLst>
                                        <p:tav tm="0">
                                          <p:val>
                                            <p:fltVal val="0"/>
                                          </p:val>
                                        </p:tav>
                                        <p:tav tm="100000">
                                          <p:val>
                                            <p:strVal val="#ppt_h"/>
                                          </p:val>
                                        </p:tav>
                                      </p:tavLst>
                                    </p:anim>
                                    <p:anim calcmode="lin" valueType="num">
                                      <p:cBhvr>
                                        <p:cTn id="17" dur="500" fill="hold"/>
                                        <p:tgtEl>
                                          <p:spTgt spid="47"/>
                                        </p:tgtEl>
                                        <p:attrNameLst>
                                          <p:attrName>style.rotation</p:attrName>
                                        </p:attrNameLst>
                                      </p:cBhvr>
                                      <p:tavLst>
                                        <p:tav tm="0">
                                          <p:val>
                                            <p:fltVal val="360"/>
                                          </p:val>
                                        </p:tav>
                                        <p:tav tm="100000">
                                          <p:val>
                                            <p:fltVal val="0"/>
                                          </p:val>
                                        </p:tav>
                                      </p:tavLst>
                                    </p:anim>
                                    <p:animEffect transition="in" filter="fade">
                                      <p:cBhvr>
                                        <p:cTn id="18" dur="500"/>
                                        <p:tgtEl>
                                          <p:spTgt spid="47"/>
                                        </p:tgtEl>
                                      </p:cBhvr>
                                    </p:animEffec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nodeType="clickEffect">
                                  <p:stCondLst>
                                    <p:cond delay="0"/>
                                  </p:stCondLst>
                                  <p:childTnLst>
                                    <p:set>
                                      <p:cBhvr>
                                        <p:cTn id="22" dur="1" fill="hold">
                                          <p:stCondLst>
                                            <p:cond delay="0"/>
                                          </p:stCondLst>
                                        </p:cTn>
                                        <p:tgtEl>
                                          <p:spTgt spid="50"/>
                                        </p:tgtEl>
                                        <p:attrNameLst>
                                          <p:attrName>style.visibility</p:attrName>
                                        </p:attrNameLst>
                                      </p:cBhvr>
                                      <p:to>
                                        <p:strVal val="visible"/>
                                      </p:to>
                                    </p:set>
                                    <p:anim calcmode="lin" valueType="num">
                                      <p:cBhvr>
                                        <p:cTn id="23" dur="500" fill="hold"/>
                                        <p:tgtEl>
                                          <p:spTgt spid="50"/>
                                        </p:tgtEl>
                                        <p:attrNameLst>
                                          <p:attrName>ppt_w</p:attrName>
                                        </p:attrNameLst>
                                      </p:cBhvr>
                                      <p:tavLst>
                                        <p:tav tm="0">
                                          <p:val>
                                            <p:fltVal val="0"/>
                                          </p:val>
                                        </p:tav>
                                        <p:tav tm="100000">
                                          <p:val>
                                            <p:strVal val="#ppt_w"/>
                                          </p:val>
                                        </p:tav>
                                      </p:tavLst>
                                    </p:anim>
                                    <p:anim calcmode="lin" valueType="num">
                                      <p:cBhvr>
                                        <p:cTn id="24" dur="500" fill="hold"/>
                                        <p:tgtEl>
                                          <p:spTgt spid="50"/>
                                        </p:tgtEl>
                                        <p:attrNameLst>
                                          <p:attrName>ppt_h</p:attrName>
                                        </p:attrNameLst>
                                      </p:cBhvr>
                                      <p:tavLst>
                                        <p:tav tm="0">
                                          <p:val>
                                            <p:fltVal val="0"/>
                                          </p:val>
                                        </p:tav>
                                        <p:tav tm="100000">
                                          <p:val>
                                            <p:strVal val="#ppt_h"/>
                                          </p:val>
                                        </p:tav>
                                      </p:tavLst>
                                    </p:anim>
                                    <p:anim calcmode="lin" valueType="num">
                                      <p:cBhvr>
                                        <p:cTn id="25" dur="500" fill="hold"/>
                                        <p:tgtEl>
                                          <p:spTgt spid="50"/>
                                        </p:tgtEl>
                                        <p:attrNameLst>
                                          <p:attrName>style.rotation</p:attrName>
                                        </p:attrNameLst>
                                      </p:cBhvr>
                                      <p:tavLst>
                                        <p:tav tm="0">
                                          <p:val>
                                            <p:fltVal val="360"/>
                                          </p:val>
                                        </p:tav>
                                        <p:tav tm="100000">
                                          <p:val>
                                            <p:fltVal val="0"/>
                                          </p:val>
                                        </p:tav>
                                      </p:tavLst>
                                    </p:anim>
                                    <p:animEffect transition="in" filter="fade">
                                      <p:cBhvr>
                                        <p:cTn id="26" dur="500"/>
                                        <p:tgtEl>
                                          <p:spTgt spid="50"/>
                                        </p:tgtEl>
                                      </p:cBhvr>
                                    </p:animEffect>
                                  </p:childTnLst>
                                </p:cTn>
                              </p:par>
                            </p:childTnLst>
                          </p:cTn>
                        </p:par>
                      </p:childTnLst>
                    </p:cTn>
                  </p:par>
                  <p:par>
                    <p:cTn id="27" fill="hold">
                      <p:stCondLst>
                        <p:cond delay="indefinite"/>
                      </p:stCondLst>
                      <p:childTnLst>
                        <p:par>
                          <p:cTn id="28" fill="hold">
                            <p:stCondLst>
                              <p:cond delay="0"/>
                            </p:stCondLst>
                            <p:childTnLst>
                              <p:par>
                                <p:cTn id="29" presetID="49" presetClass="entr" presetSubtype="0" decel="100000" fill="hold" nodeType="clickEffect">
                                  <p:stCondLst>
                                    <p:cond delay="0"/>
                                  </p:stCondLst>
                                  <p:childTnLst>
                                    <p:set>
                                      <p:cBhvr>
                                        <p:cTn id="30" dur="1" fill="hold">
                                          <p:stCondLst>
                                            <p:cond delay="0"/>
                                          </p:stCondLst>
                                        </p:cTn>
                                        <p:tgtEl>
                                          <p:spTgt spid="73"/>
                                        </p:tgtEl>
                                        <p:attrNameLst>
                                          <p:attrName>style.visibility</p:attrName>
                                        </p:attrNameLst>
                                      </p:cBhvr>
                                      <p:to>
                                        <p:strVal val="visible"/>
                                      </p:to>
                                    </p:set>
                                    <p:anim calcmode="lin" valueType="num">
                                      <p:cBhvr>
                                        <p:cTn id="31" dur="500" fill="hold"/>
                                        <p:tgtEl>
                                          <p:spTgt spid="73"/>
                                        </p:tgtEl>
                                        <p:attrNameLst>
                                          <p:attrName>ppt_w</p:attrName>
                                        </p:attrNameLst>
                                      </p:cBhvr>
                                      <p:tavLst>
                                        <p:tav tm="0">
                                          <p:val>
                                            <p:fltVal val="0"/>
                                          </p:val>
                                        </p:tav>
                                        <p:tav tm="100000">
                                          <p:val>
                                            <p:strVal val="#ppt_w"/>
                                          </p:val>
                                        </p:tav>
                                      </p:tavLst>
                                    </p:anim>
                                    <p:anim calcmode="lin" valueType="num">
                                      <p:cBhvr>
                                        <p:cTn id="32" dur="500" fill="hold"/>
                                        <p:tgtEl>
                                          <p:spTgt spid="73"/>
                                        </p:tgtEl>
                                        <p:attrNameLst>
                                          <p:attrName>ppt_h</p:attrName>
                                        </p:attrNameLst>
                                      </p:cBhvr>
                                      <p:tavLst>
                                        <p:tav tm="0">
                                          <p:val>
                                            <p:fltVal val="0"/>
                                          </p:val>
                                        </p:tav>
                                        <p:tav tm="100000">
                                          <p:val>
                                            <p:strVal val="#ppt_h"/>
                                          </p:val>
                                        </p:tav>
                                      </p:tavLst>
                                    </p:anim>
                                    <p:anim calcmode="lin" valueType="num">
                                      <p:cBhvr>
                                        <p:cTn id="33" dur="500" fill="hold"/>
                                        <p:tgtEl>
                                          <p:spTgt spid="73"/>
                                        </p:tgtEl>
                                        <p:attrNameLst>
                                          <p:attrName>style.rotation</p:attrName>
                                        </p:attrNameLst>
                                      </p:cBhvr>
                                      <p:tavLst>
                                        <p:tav tm="0">
                                          <p:val>
                                            <p:fltVal val="360"/>
                                          </p:val>
                                        </p:tav>
                                        <p:tav tm="100000">
                                          <p:val>
                                            <p:fltVal val="0"/>
                                          </p:val>
                                        </p:tav>
                                      </p:tavLst>
                                    </p:anim>
                                    <p:animEffect transition="in" filter="fade">
                                      <p:cBhvr>
                                        <p:cTn id="34" dur="500"/>
                                        <p:tgtEl>
                                          <p:spTgt spid="73"/>
                                        </p:tgtEl>
                                      </p:cBhvr>
                                    </p:animEffect>
                                  </p:childTnLst>
                                </p:cTn>
                              </p:par>
                            </p:childTnLst>
                          </p:cTn>
                        </p:par>
                      </p:childTnLst>
                    </p:cTn>
                  </p:par>
                  <p:par>
                    <p:cTn id="35" fill="hold">
                      <p:stCondLst>
                        <p:cond delay="indefinite"/>
                      </p:stCondLst>
                      <p:childTnLst>
                        <p:par>
                          <p:cTn id="36" fill="hold">
                            <p:stCondLst>
                              <p:cond delay="0"/>
                            </p:stCondLst>
                            <p:childTnLst>
                              <p:par>
                                <p:cTn id="37" presetID="49" presetClass="entr" presetSubtype="0" decel="100000" fill="hold" nodeType="clickEffect">
                                  <p:stCondLst>
                                    <p:cond delay="0"/>
                                  </p:stCondLst>
                                  <p:childTnLst>
                                    <p:set>
                                      <p:cBhvr>
                                        <p:cTn id="38" dur="1" fill="hold">
                                          <p:stCondLst>
                                            <p:cond delay="0"/>
                                          </p:stCondLst>
                                        </p:cTn>
                                        <p:tgtEl>
                                          <p:spTgt spid="79"/>
                                        </p:tgtEl>
                                        <p:attrNameLst>
                                          <p:attrName>style.visibility</p:attrName>
                                        </p:attrNameLst>
                                      </p:cBhvr>
                                      <p:to>
                                        <p:strVal val="visible"/>
                                      </p:to>
                                    </p:set>
                                    <p:anim calcmode="lin" valueType="num">
                                      <p:cBhvr>
                                        <p:cTn id="39" dur="500" fill="hold"/>
                                        <p:tgtEl>
                                          <p:spTgt spid="79"/>
                                        </p:tgtEl>
                                        <p:attrNameLst>
                                          <p:attrName>ppt_w</p:attrName>
                                        </p:attrNameLst>
                                      </p:cBhvr>
                                      <p:tavLst>
                                        <p:tav tm="0">
                                          <p:val>
                                            <p:fltVal val="0"/>
                                          </p:val>
                                        </p:tav>
                                        <p:tav tm="100000">
                                          <p:val>
                                            <p:strVal val="#ppt_w"/>
                                          </p:val>
                                        </p:tav>
                                      </p:tavLst>
                                    </p:anim>
                                    <p:anim calcmode="lin" valueType="num">
                                      <p:cBhvr>
                                        <p:cTn id="40" dur="500" fill="hold"/>
                                        <p:tgtEl>
                                          <p:spTgt spid="79"/>
                                        </p:tgtEl>
                                        <p:attrNameLst>
                                          <p:attrName>ppt_h</p:attrName>
                                        </p:attrNameLst>
                                      </p:cBhvr>
                                      <p:tavLst>
                                        <p:tav tm="0">
                                          <p:val>
                                            <p:fltVal val="0"/>
                                          </p:val>
                                        </p:tav>
                                        <p:tav tm="100000">
                                          <p:val>
                                            <p:strVal val="#ppt_h"/>
                                          </p:val>
                                        </p:tav>
                                      </p:tavLst>
                                    </p:anim>
                                    <p:anim calcmode="lin" valueType="num">
                                      <p:cBhvr>
                                        <p:cTn id="41" dur="500" fill="hold"/>
                                        <p:tgtEl>
                                          <p:spTgt spid="79"/>
                                        </p:tgtEl>
                                        <p:attrNameLst>
                                          <p:attrName>style.rotation</p:attrName>
                                        </p:attrNameLst>
                                      </p:cBhvr>
                                      <p:tavLst>
                                        <p:tav tm="0">
                                          <p:val>
                                            <p:fltVal val="360"/>
                                          </p:val>
                                        </p:tav>
                                        <p:tav tm="100000">
                                          <p:val>
                                            <p:fltVal val="0"/>
                                          </p:val>
                                        </p:tav>
                                      </p:tavLst>
                                    </p:anim>
                                    <p:animEffect transition="in" filter="fade">
                                      <p:cBhvr>
                                        <p:cTn id="42" dur="500"/>
                                        <p:tgtEl>
                                          <p:spTgt spid="79"/>
                                        </p:tgtEl>
                                      </p:cBhvr>
                                    </p:animEffect>
                                  </p:childTnLst>
                                </p:cTn>
                              </p:par>
                            </p:childTnLst>
                          </p:cTn>
                        </p:par>
                      </p:childTnLst>
                    </p:cTn>
                  </p:par>
                  <p:par>
                    <p:cTn id="43" fill="hold">
                      <p:stCondLst>
                        <p:cond delay="indefinite"/>
                      </p:stCondLst>
                      <p:childTnLst>
                        <p:par>
                          <p:cTn id="44" fill="hold">
                            <p:stCondLst>
                              <p:cond delay="0"/>
                            </p:stCondLst>
                            <p:childTnLst>
                              <p:par>
                                <p:cTn id="45" presetID="49" presetClass="entr" presetSubtype="0" decel="100000" fill="hold" nodeType="clickEffect">
                                  <p:stCondLst>
                                    <p:cond delay="0"/>
                                  </p:stCondLst>
                                  <p:childTnLst>
                                    <p:set>
                                      <p:cBhvr>
                                        <p:cTn id="46" dur="1" fill="hold">
                                          <p:stCondLst>
                                            <p:cond delay="0"/>
                                          </p:stCondLst>
                                        </p:cTn>
                                        <p:tgtEl>
                                          <p:spTgt spid="82"/>
                                        </p:tgtEl>
                                        <p:attrNameLst>
                                          <p:attrName>style.visibility</p:attrName>
                                        </p:attrNameLst>
                                      </p:cBhvr>
                                      <p:to>
                                        <p:strVal val="visible"/>
                                      </p:to>
                                    </p:set>
                                    <p:anim calcmode="lin" valueType="num">
                                      <p:cBhvr>
                                        <p:cTn id="47" dur="500" fill="hold"/>
                                        <p:tgtEl>
                                          <p:spTgt spid="82"/>
                                        </p:tgtEl>
                                        <p:attrNameLst>
                                          <p:attrName>ppt_w</p:attrName>
                                        </p:attrNameLst>
                                      </p:cBhvr>
                                      <p:tavLst>
                                        <p:tav tm="0">
                                          <p:val>
                                            <p:fltVal val="0"/>
                                          </p:val>
                                        </p:tav>
                                        <p:tav tm="100000">
                                          <p:val>
                                            <p:strVal val="#ppt_w"/>
                                          </p:val>
                                        </p:tav>
                                      </p:tavLst>
                                    </p:anim>
                                    <p:anim calcmode="lin" valueType="num">
                                      <p:cBhvr>
                                        <p:cTn id="48" dur="500" fill="hold"/>
                                        <p:tgtEl>
                                          <p:spTgt spid="82"/>
                                        </p:tgtEl>
                                        <p:attrNameLst>
                                          <p:attrName>ppt_h</p:attrName>
                                        </p:attrNameLst>
                                      </p:cBhvr>
                                      <p:tavLst>
                                        <p:tav tm="0">
                                          <p:val>
                                            <p:fltVal val="0"/>
                                          </p:val>
                                        </p:tav>
                                        <p:tav tm="100000">
                                          <p:val>
                                            <p:strVal val="#ppt_h"/>
                                          </p:val>
                                        </p:tav>
                                      </p:tavLst>
                                    </p:anim>
                                    <p:anim calcmode="lin" valueType="num">
                                      <p:cBhvr>
                                        <p:cTn id="49" dur="500" fill="hold"/>
                                        <p:tgtEl>
                                          <p:spTgt spid="82"/>
                                        </p:tgtEl>
                                        <p:attrNameLst>
                                          <p:attrName>style.rotation</p:attrName>
                                        </p:attrNameLst>
                                      </p:cBhvr>
                                      <p:tavLst>
                                        <p:tav tm="0">
                                          <p:val>
                                            <p:fltVal val="360"/>
                                          </p:val>
                                        </p:tav>
                                        <p:tav tm="100000">
                                          <p:val>
                                            <p:fltVal val="0"/>
                                          </p:val>
                                        </p:tav>
                                      </p:tavLst>
                                    </p:anim>
                                    <p:animEffect transition="in" filter="fade">
                                      <p:cBhvr>
                                        <p:cTn id="50"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717363" cy="738664"/>
          </a:xfrm>
          <a:prstGeom prst="rect">
            <a:avLst/>
          </a:prstGeom>
          <a:noFill/>
          <a:ln>
            <a:noFill/>
          </a:ln>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Summary</a:t>
            </a:r>
          </a:p>
          <a:p>
            <a:endParaRPr lang="en-US" altLang="zh-CN"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id="{C8B112D5-93CF-0446-A575-8EB801C36C17}"/>
              </a:ext>
            </a:extLst>
          </p:cNvPr>
          <p:cNvGrpSpPr/>
          <p:nvPr/>
        </p:nvGrpSpPr>
        <p:grpSpPr>
          <a:xfrm>
            <a:off x="711835" y="1475579"/>
            <a:ext cx="4990089" cy="1169551"/>
            <a:chOff x="6228895" y="1484691"/>
            <a:chExt cx="4099136" cy="1169551"/>
          </a:xfrm>
        </p:grpSpPr>
        <p:sp>
          <p:nvSpPr>
            <p:cNvPr id="7" name="矩形 73">
              <a:extLst>
                <a:ext uri="{FF2B5EF4-FFF2-40B4-BE49-F238E27FC236}">
                  <a16:creationId xmlns:a16="http://schemas.microsoft.com/office/drawing/2014/main" id="{B4A7021C-7015-7C47-A837-3D7A9C0D5A24}"/>
                </a:ext>
              </a:extLst>
            </p:cNvPr>
            <p:cNvSpPr/>
            <p:nvPr/>
          </p:nvSpPr>
          <p:spPr>
            <a:xfrm>
              <a:off x="6228895" y="1484691"/>
              <a:ext cx="4099136" cy="1169551"/>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Defend DeepFake Audio</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Image-Based Feature Classification</a:t>
              </a:r>
            </a:p>
            <a:p>
              <a:pPr marL="171450" indent="-171450">
                <a:buFont typeface="Arial" panose="020B0604020202020204" pitchFamily="34" charset="0"/>
                <a:buChar char="•"/>
              </a:pPr>
              <a:r>
                <a:rPr lang="en-US" sz="1400" dirty="0">
                  <a:latin typeface="Century Gothic" panose="020B0502020202020204" pitchFamily="34" charset="0"/>
                  <a:ea typeface="Baskerville" panose="02020502070401020303" pitchFamily="18" charset="0"/>
                </a:rPr>
                <a:t>Spectro-temporal Feature</a:t>
              </a:r>
            </a:p>
            <a:p>
              <a:pPr marL="171450" indent="-171450">
                <a:buFont typeface="Arial" panose="020B0604020202020204" pitchFamily="34" charset="0"/>
                <a:buChar char="•"/>
              </a:pP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8" name="Line 21">
              <a:extLst>
                <a:ext uri="{FF2B5EF4-FFF2-40B4-BE49-F238E27FC236}">
                  <a16:creationId xmlns:a16="http://schemas.microsoft.com/office/drawing/2014/main" id="{E3327876-4F61-D443-AC61-4A526AE857C9}"/>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pic>
        <p:nvPicPr>
          <p:cNvPr id="18434" name="Picture 2" descr="How to Write a Book Summary (In a Few Easy Steps) - Basmo">
            <a:extLst>
              <a:ext uri="{FF2B5EF4-FFF2-40B4-BE49-F238E27FC236}">
                <a16:creationId xmlns:a16="http://schemas.microsoft.com/office/drawing/2014/main" id="{9FF23B14-E4F5-DB48-B63E-0BAFC48AF29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082" r="19710"/>
          <a:stretch/>
        </p:blipFill>
        <p:spPr bwMode="auto">
          <a:xfrm>
            <a:off x="6800849" y="1500599"/>
            <a:ext cx="4178203" cy="3856802"/>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635EE0A5-61B0-0047-9BF9-71F00AFD470F}"/>
              </a:ext>
            </a:extLst>
          </p:cNvPr>
          <p:cNvGrpSpPr/>
          <p:nvPr/>
        </p:nvGrpSpPr>
        <p:grpSpPr>
          <a:xfrm>
            <a:off x="711836" y="4062312"/>
            <a:ext cx="4990089" cy="1815882"/>
            <a:chOff x="6228895" y="1484691"/>
            <a:chExt cx="4099136" cy="1815882"/>
          </a:xfrm>
        </p:grpSpPr>
        <p:sp>
          <p:nvSpPr>
            <p:cNvPr id="11" name="矩形 73">
              <a:extLst>
                <a:ext uri="{FF2B5EF4-FFF2-40B4-BE49-F238E27FC236}">
                  <a16:creationId xmlns:a16="http://schemas.microsoft.com/office/drawing/2014/main" id="{48BFCB43-C322-8740-8E5D-2605CD2242B8}"/>
                </a:ext>
              </a:extLst>
            </p:cNvPr>
            <p:cNvSpPr/>
            <p:nvPr/>
          </p:nvSpPr>
          <p:spPr>
            <a:xfrm>
              <a:off x="6228895" y="1484691"/>
              <a:ext cx="4099136" cy="1815882"/>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Audio Anonymization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Consideration Factors</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Linguistic Content - Speech Content Desensitization </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Speaker Recognition – Speaker Anonymization</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Background Acoustic Factors </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Data Usage</a:t>
              </a:r>
            </a:p>
            <a:p>
              <a:endParaRPr lang="en-US" altLang="zh-CN" sz="1400" dirty="0">
                <a:solidFill>
                  <a:prstClr val="black">
                    <a:lumMod val="75000"/>
                    <a:lumOff val="25000"/>
                  </a:prstClr>
                </a:solidFill>
                <a:latin typeface="Century Gothic" panose="020B0502020202020204" pitchFamily="34" charset="0"/>
                <a:ea typeface="宋体" panose="02010600030101010101" pitchFamily="2" charset="-122"/>
              </a:endParaRPr>
            </a:p>
          </p:txBody>
        </p:sp>
        <p:sp>
          <p:nvSpPr>
            <p:cNvPr id="12" name="Line 21">
              <a:extLst>
                <a:ext uri="{FF2B5EF4-FFF2-40B4-BE49-F238E27FC236}">
                  <a16:creationId xmlns:a16="http://schemas.microsoft.com/office/drawing/2014/main" id="{DDF2C0E3-19DA-0E45-AB05-A2C0FD004C25}"/>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16" name="Group 15">
            <a:extLst>
              <a:ext uri="{FF2B5EF4-FFF2-40B4-BE49-F238E27FC236}">
                <a16:creationId xmlns:a16="http://schemas.microsoft.com/office/drawing/2014/main" id="{3C27C9F3-CDC5-1A4D-815D-2A60C0F09707}"/>
              </a:ext>
            </a:extLst>
          </p:cNvPr>
          <p:cNvGrpSpPr/>
          <p:nvPr/>
        </p:nvGrpSpPr>
        <p:grpSpPr>
          <a:xfrm>
            <a:off x="711835" y="2845749"/>
            <a:ext cx="4990089" cy="738664"/>
            <a:chOff x="6228894" y="1580575"/>
            <a:chExt cx="4099136" cy="738664"/>
          </a:xfrm>
        </p:grpSpPr>
        <p:sp>
          <p:nvSpPr>
            <p:cNvPr id="17" name="矩形 73">
              <a:extLst>
                <a:ext uri="{FF2B5EF4-FFF2-40B4-BE49-F238E27FC236}">
                  <a16:creationId xmlns:a16="http://schemas.microsoft.com/office/drawing/2014/main" id="{7C883332-C84A-D548-898F-33B67FBA15DA}"/>
                </a:ext>
              </a:extLst>
            </p:cNvPr>
            <p:cNvSpPr/>
            <p:nvPr/>
          </p:nvSpPr>
          <p:spPr>
            <a:xfrm>
              <a:off x="6228894" y="1580575"/>
              <a:ext cx="4099136" cy="738664"/>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Speaker Anonymization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Voice Conversion Methods</a:t>
              </a:r>
            </a:p>
          </p:txBody>
        </p:sp>
        <p:sp>
          <p:nvSpPr>
            <p:cNvPr id="18" name="Line 21">
              <a:extLst>
                <a:ext uri="{FF2B5EF4-FFF2-40B4-BE49-F238E27FC236}">
                  <a16:creationId xmlns:a16="http://schemas.microsoft.com/office/drawing/2014/main" id="{79E0F08C-C627-7F45-95B7-627027DCEB3E}"/>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spTree>
    <p:extLst>
      <p:ext uri="{BB962C8B-B14F-4D97-AF65-F5344CB8AC3E}">
        <p14:creationId xmlns:p14="http://schemas.microsoft.com/office/powerpoint/2010/main" val="388681399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8" y="928310"/>
            <a:ext cx="3123450" cy="1490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8" y="526563"/>
            <a:ext cx="926805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l" defTabSz="1219170" rtl="0" eaLnBrk="1" fontAlgn="base" latinLnBrk="0" hangingPunct="1">
              <a:lnSpc>
                <a:spcPct val="100000"/>
              </a:lnSpc>
              <a:spcBef>
                <a:spcPct val="0"/>
              </a:spcBef>
              <a:spcAft>
                <a:spcPct val="0"/>
              </a:spcAft>
              <a:buClrTx/>
              <a:buSzTx/>
              <a:buFontTx/>
              <a:buNone/>
              <a:tabLst/>
              <a:defRPr/>
            </a:pPr>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References</a:t>
            </a:r>
            <a:endParaRPr lang="zh-CN" altLang="en-US"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7004"/>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矩形 5">
            <a:extLst>
              <a:ext uri="{FF2B5EF4-FFF2-40B4-BE49-F238E27FC236}">
                <a16:creationId xmlns:a16="http://schemas.microsoft.com/office/drawing/2014/main" id="{D639D345-761C-6740-B47C-7576612C540C}"/>
              </a:ext>
            </a:extLst>
          </p:cNvPr>
          <p:cNvSpPr/>
          <p:nvPr/>
        </p:nvSpPr>
        <p:spPr>
          <a:xfrm>
            <a:off x="540170" y="1091227"/>
            <a:ext cx="11089855" cy="5609228"/>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CA" sz="1050" dirty="0">
                <a:latin typeface="Century Gothic" panose="020B0502020202020204" pitchFamily="34" charset="0"/>
              </a:rPr>
              <a:t>[1] </a:t>
            </a:r>
            <a:r>
              <a:rPr lang="en-CA" sz="1050" dirty="0" err="1">
                <a:latin typeface="Century Gothic" panose="020B0502020202020204" pitchFamily="34" charset="0"/>
              </a:rPr>
              <a:t>Seorg</a:t>
            </a:r>
            <a:r>
              <a:rPr lang="en-CA" sz="1050" dirty="0">
                <a:latin typeface="Century Gothic" panose="020B0502020202020204" pitchFamily="34" charset="0"/>
              </a:rPr>
              <a:t>, “Deepfakes: How to defend yourself from attack,” Security Boulevard, 20-May-2020. [Online]. Available: https://</a:t>
            </a:r>
            <a:r>
              <a:rPr lang="en-CA" sz="1050" dirty="0" err="1">
                <a:latin typeface="Century Gothic" panose="020B0502020202020204" pitchFamily="34" charset="0"/>
              </a:rPr>
              <a:t>securityboulevard.com</a:t>
            </a:r>
            <a:r>
              <a:rPr lang="en-CA" sz="1050" dirty="0">
                <a:latin typeface="Century Gothic" panose="020B0502020202020204" pitchFamily="34" charset="0"/>
              </a:rPr>
              <a:t>/2020/05/deepfakes-how-to-defend-yourself-from-attack/. </a:t>
            </a:r>
          </a:p>
          <a:p>
            <a:r>
              <a:rPr lang="en-CA" sz="1050" dirty="0">
                <a:latin typeface="Century Gothic" panose="020B0502020202020204" pitchFamily="34" charset="0"/>
              </a:rPr>
              <a:t>[2] Social-Engineer, “Secure it – keep your digital profile safe from </a:t>
            </a:r>
            <a:r>
              <a:rPr lang="en-CA" sz="1050" dirty="0" err="1">
                <a:latin typeface="Century Gothic" panose="020B0502020202020204" pitchFamily="34" charset="0"/>
              </a:rPr>
              <a:t>Vishers</a:t>
            </a:r>
            <a:r>
              <a:rPr lang="en-CA" sz="1050" dirty="0">
                <a:latin typeface="Century Gothic" panose="020B0502020202020204" pitchFamily="34" charset="0"/>
              </a:rPr>
              <a:t> and phishers,” Social, 20-Nov-2020. [Online]. Available: https://</a:t>
            </a:r>
            <a:r>
              <a:rPr lang="en-CA" sz="1050" dirty="0" err="1">
                <a:latin typeface="Century Gothic" panose="020B0502020202020204" pitchFamily="34" charset="0"/>
              </a:rPr>
              <a:t>www.social-engineer.com</a:t>
            </a:r>
            <a:r>
              <a:rPr lang="en-CA" sz="1050" dirty="0">
                <a:latin typeface="Century Gothic" panose="020B0502020202020204" pitchFamily="34" charset="0"/>
              </a:rPr>
              <a:t>/secure-it-keep-your-digital-profile-safe-from-vishers-and-phishers/. </a:t>
            </a:r>
          </a:p>
          <a:p>
            <a:r>
              <a:rPr lang="en-CA" sz="1050" dirty="0">
                <a:latin typeface="Century Gothic" panose="020B0502020202020204" pitchFamily="34" charset="0"/>
              </a:rPr>
              <a:t>[3] J. Vincent, “Deepfake detection algorithms will never be enough,” The Verge, 27-Jun-2019. [Online]. Available: https://</a:t>
            </a:r>
            <a:r>
              <a:rPr lang="en-CA" sz="1050" dirty="0" err="1">
                <a:latin typeface="Century Gothic" panose="020B0502020202020204" pitchFamily="34" charset="0"/>
              </a:rPr>
              <a:t>www.theverge.com</a:t>
            </a:r>
            <a:r>
              <a:rPr lang="en-CA" sz="1050" dirty="0">
                <a:latin typeface="Century Gothic" panose="020B0502020202020204" pitchFamily="34" charset="0"/>
              </a:rPr>
              <a:t>/2019/6/27/18715235/deepfake-detection-ai-algorithms-accuracy-will-they-ever-work. </a:t>
            </a:r>
          </a:p>
          <a:p>
            <a:r>
              <a:rPr lang="en-CA" sz="1050" dirty="0">
                <a:latin typeface="Century Gothic" panose="020B0502020202020204" pitchFamily="34" charset="0"/>
              </a:rPr>
              <a:t>[4] K. Waddell, “Researchers are figuring out how to detect audio deepfakes before it's too late,” </a:t>
            </a:r>
            <a:r>
              <a:rPr lang="en-CA" sz="1050" dirty="0" err="1">
                <a:latin typeface="Century Gothic" panose="020B0502020202020204" pitchFamily="34" charset="0"/>
              </a:rPr>
              <a:t>Axios</a:t>
            </a:r>
            <a:r>
              <a:rPr lang="en-CA" sz="1050" dirty="0">
                <a:latin typeface="Century Gothic" panose="020B0502020202020204" pitchFamily="34" charset="0"/>
              </a:rPr>
              <a:t>, 03-Apr-2019. [Online]. Available: https://</a:t>
            </a:r>
            <a:r>
              <a:rPr lang="en-CA" sz="1050" dirty="0" err="1">
                <a:latin typeface="Century Gothic" panose="020B0502020202020204" pitchFamily="34" charset="0"/>
              </a:rPr>
              <a:t>www.axios.com</a:t>
            </a:r>
            <a:r>
              <a:rPr lang="en-CA" sz="1050" dirty="0">
                <a:latin typeface="Century Gothic" panose="020B0502020202020204" pitchFamily="34" charset="0"/>
              </a:rPr>
              <a:t>/2019/04/03/deepfake-audio-ai-impersonators. </a:t>
            </a:r>
          </a:p>
          <a:p>
            <a:r>
              <a:rPr lang="en-CA" sz="1050" dirty="0">
                <a:latin typeface="Century Gothic" panose="020B0502020202020204" pitchFamily="34" charset="0"/>
              </a:rPr>
              <a:t>[5] K. Waddell, “This ai-generated Ellen DeGeneres Voice is the future of deepfakes,” </a:t>
            </a:r>
            <a:r>
              <a:rPr lang="en-CA" sz="1050" dirty="0" err="1">
                <a:latin typeface="Century Gothic" panose="020B0502020202020204" pitchFamily="34" charset="0"/>
              </a:rPr>
              <a:t>Axios</a:t>
            </a:r>
            <a:r>
              <a:rPr lang="en-CA" sz="1050" dirty="0">
                <a:latin typeface="Century Gothic" panose="020B0502020202020204" pitchFamily="34" charset="0"/>
              </a:rPr>
              <a:t>, 03-Apr-2019. [Online]. Available: https://</a:t>
            </a:r>
            <a:r>
              <a:rPr lang="en-CA" sz="1050" dirty="0" err="1">
                <a:latin typeface="Century Gothic" panose="020B0502020202020204" pitchFamily="34" charset="0"/>
              </a:rPr>
              <a:t>www.axios.com</a:t>
            </a:r>
            <a:r>
              <a:rPr lang="en-CA" sz="1050" dirty="0">
                <a:latin typeface="Century Gothic" panose="020B0502020202020204" pitchFamily="34" charset="0"/>
              </a:rPr>
              <a:t>/2019/04/03/deepfake-audio-ai-</a:t>
            </a:r>
            <a:r>
              <a:rPr lang="en-CA" sz="1050" dirty="0" err="1">
                <a:latin typeface="Century Gothic" panose="020B0502020202020204" pitchFamily="34" charset="0"/>
              </a:rPr>
              <a:t>ellen</a:t>
            </a:r>
            <a:r>
              <a:rPr lang="en-CA" sz="1050" dirty="0">
                <a:latin typeface="Century Gothic" panose="020B0502020202020204" pitchFamily="34" charset="0"/>
              </a:rPr>
              <a:t>-</a:t>
            </a:r>
            <a:r>
              <a:rPr lang="en-CA" sz="1050" dirty="0" err="1">
                <a:latin typeface="Century Gothic" panose="020B0502020202020204" pitchFamily="34" charset="0"/>
              </a:rPr>
              <a:t>degeneres</a:t>
            </a:r>
            <a:r>
              <a:rPr lang="en-CA" sz="1050" dirty="0">
                <a:latin typeface="Century Gothic" panose="020B0502020202020204" pitchFamily="34" charset="0"/>
              </a:rPr>
              <a:t>. </a:t>
            </a:r>
          </a:p>
          <a:p>
            <a:r>
              <a:rPr lang="en-CA" sz="1050" dirty="0">
                <a:latin typeface="Century Gothic" panose="020B0502020202020204" pitchFamily="34" charset="0"/>
              </a:rPr>
              <a:t>[6] C. Franklin, “Defending against deepfakes: From tells to crypto,” Dark Reading, 17-Sep-2020. [Online]. Available: https://</a:t>
            </a:r>
            <a:r>
              <a:rPr lang="en-CA" sz="1050" dirty="0" err="1">
                <a:latin typeface="Century Gothic" panose="020B0502020202020204" pitchFamily="34" charset="0"/>
              </a:rPr>
              <a:t>www.darkreading.com</a:t>
            </a:r>
            <a:r>
              <a:rPr lang="en-CA" sz="1050" dirty="0">
                <a:latin typeface="Century Gothic" panose="020B0502020202020204" pitchFamily="34" charset="0"/>
              </a:rPr>
              <a:t>/edge/defending-against-deepfakes-from-tells-to-crypto. </a:t>
            </a:r>
          </a:p>
          <a:p>
            <a:r>
              <a:rPr lang="en-CA" sz="1050" dirty="0">
                <a:latin typeface="Century Gothic" panose="020B0502020202020204" pitchFamily="34" charset="0"/>
              </a:rPr>
              <a:t>[7] J. </a:t>
            </a:r>
            <a:r>
              <a:rPr lang="en-CA" sz="1050" dirty="0" err="1">
                <a:latin typeface="Century Gothic" panose="020B0502020202020204" pitchFamily="34" charset="0"/>
              </a:rPr>
              <a:t>Khochare</a:t>
            </a:r>
            <a:r>
              <a:rPr lang="en-CA" sz="1050" dirty="0">
                <a:latin typeface="Century Gothic" panose="020B0502020202020204" pitchFamily="34" charset="0"/>
              </a:rPr>
              <a:t>, C. Joshi, B. </a:t>
            </a:r>
            <a:r>
              <a:rPr lang="en-CA" sz="1050" dirty="0" err="1">
                <a:latin typeface="Century Gothic" panose="020B0502020202020204" pitchFamily="34" charset="0"/>
              </a:rPr>
              <a:t>Yenarkar</a:t>
            </a:r>
            <a:r>
              <a:rPr lang="en-CA" sz="1050" dirty="0">
                <a:latin typeface="Century Gothic" panose="020B0502020202020204" pitchFamily="34" charset="0"/>
              </a:rPr>
              <a:t>, S. </a:t>
            </a:r>
            <a:r>
              <a:rPr lang="en-CA" sz="1050" dirty="0" err="1">
                <a:latin typeface="Century Gothic" panose="020B0502020202020204" pitchFamily="34" charset="0"/>
              </a:rPr>
              <a:t>Suratkar</a:t>
            </a:r>
            <a:r>
              <a:rPr lang="en-CA" sz="1050" dirty="0">
                <a:latin typeface="Century Gothic" panose="020B0502020202020204" pitchFamily="34" charset="0"/>
              </a:rPr>
              <a:t>, and F. </a:t>
            </a:r>
            <a:r>
              <a:rPr lang="en-CA" sz="1050" dirty="0" err="1">
                <a:latin typeface="Century Gothic" panose="020B0502020202020204" pitchFamily="34" charset="0"/>
              </a:rPr>
              <a:t>Kazi</a:t>
            </a:r>
            <a:r>
              <a:rPr lang="en-CA" sz="1050" dirty="0">
                <a:latin typeface="Century Gothic" panose="020B0502020202020204" pitchFamily="34" charset="0"/>
              </a:rPr>
              <a:t>, “A Deep Learning Framework for Audio Deepfake Detection,” Arabian journal for science and engineering (2011), vol. 47, no. 3, pp. 3447–3458, 2021, </a:t>
            </a:r>
            <a:r>
              <a:rPr lang="en-CA" sz="1050" dirty="0" err="1">
                <a:latin typeface="Century Gothic" panose="020B0502020202020204" pitchFamily="34" charset="0"/>
              </a:rPr>
              <a:t>doi</a:t>
            </a:r>
            <a:r>
              <a:rPr lang="en-CA" sz="1050" dirty="0">
                <a:latin typeface="Century Gothic" panose="020B0502020202020204" pitchFamily="34" charset="0"/>
              </a:rPr>
              <a:t>: 10.1007/s13369-021-06297-w.</a:t>
            </a:r>
          </a:p>
          <a:p>
            <a:r>
              <a:rPr lang="en-CA" sz="1050" dirty="0">
                <a:latin typeface="Century Gothic" panose="020B0502020202020204" pitchFamily="34" charset="0"/>
              </a:rPr>
              <a:t>[8] “Precision and recall in Machine Learning - </a:t>
            </a:r>
            <a:r>
              <a:rPr lang="en-CA" sz="1050" dirty="0" err="1">
                <a:latin typeface="Century Gothic" panose="020B0502020202020204" pitchFamily="34" charset="0"/>
              </a:rPr>
              <a:t>Javatpoint</a:t>
            </a:r>
            <a:r>
              <a:rPr lang="en-CA" sz="1050" dirty="0">
                <a:latin typeface="Century Gothic" panose="020B0502020202020204" pitchFamily="34" charset="0"/>
              </a:rPr>
              <a:t>.” [Online]. Available: https://</a:t>
            </a:r>
            <a:r>
              <a:rPr lang="en-CA" sz="1050" dirty="0" err="1">
                <a:latin typeface="Century Gothic" panose="020B0502020202020204" pitchFamily="34" charset="0"/>
              </a:rPr>
              <a:t>www.javatpoint.com</a:t>
            </a:r>
            <a:r>
              <a:rPr lang="en-CA" sz="1050" dirty="0">
                <a:latin typeface="Century Gothic" panose="020B0502020202020204" pitchFamily="34" charset="0"/>
              </a:rPr>
              <a:t>/precision-and-recall-in-machine-learning. </a:t>
            </a:r>
          </a:p>
          <a:p>
            <a:r>
              <a:rPr lang="en-CA" sz="1050" dirty="0">
                <a:latin typeface="Century Gothic" panose="020B0502020202020204" pitchFamily="34" charset="0"/>
              </a:rPr>
              <a:t>[9]  “F-score,” </a:t>
            </a:r>
            <a:r>
              <a:rPr lang="en-CA" sz="1050" dirty="0" err="1">
                <a:latin typeface="Century Gothic" panose="020B0502020202020204" pitchFamily="34" charset="0"/>
              </a:rPr>
              <a:t>DeepAI</a:t>
            </a:r>
            <a:r>
              <a:rPr lang="en-CA" sz="1050" dirty="0">
                <a:latin typeface="Century Gothic" panose="020B0502020202020204" pitchFamily="34" charset="0"/>
              </a:rPr>
              <a:t>, 17-May-2019. [Online]. Available: https://</a:t>
            </a:r>
            <a:r>
              <a:rPr lang="en-CA" sz="1050" dirty="0" err="1">
                <a:latin typeface="Century Gothic" panose="020B0502020202020204" pitchFamily="34" charset="0"/>
              </a:rPr>
              <a:t>deepai.org</a:t>
            </a:r>
            <a:r>
              <a:rPr lang="en-CA" sz="1050" dirty="0">
                <a:latin typeface="Century Gothic" panose="020B0502020202020204" pitchFamily="34" charset="0"/>
              </a:rPr>
              <a:t>/machine-learning-glossary-and-terms/f-score#:~:text=The%20F%2Dscore%2C%20also%20called,positive'%20or%20'negative'.</a:t>
            </a:r>
          </a:p>
          <a:p>
            <a:r>
              <a:rPr lang="en-CA" sz="1050" dirty="0">
                <a:latin typeface="Century Gothic" panose="020B0502020202020204" pitchFamily="34" charset="0"/>
              </a:rPr>
              <a:t>[10] R. </a:t>
            </a:r>
            <a:r>
              <a:rPr lang="en-CA" sz="1050" dirty="0" err="1">
                <a:latin typeface="Century Gothic" panose="020B0502020202020204" pitchFamily="34" charset="0"/>
              </a:rPr>
              <a:t>Reimao</a:t>
            </a:r>
            <a:r>
              <a:rPr lang="en-CA" sz="1050" dirty="0">
                <a:latin typeface="Century Gothic" panose="020B0502020202020204" pitchFamily="34" charset="0"/>
              </a:rPr>
              <a:t> and V. </a:t>
            </a:r>
            <a:r>
              <a:rPr lang="en-CA" sz="1050" dirty="0" err="1">
                <a:latin typeface="Century Gothic" panose="020B0502020202020204" pitchFamily="34" charset="0"/>
              </a:rPr>
              <a:t>Tzerpos</a:t>
            </a:r>
            <a:r>
              <a:rPr lang="en-CA" sz="1050" dirty="0">
                <a:latin typeface="Century Gothic" panose="020B0502020202020204" pitchFamily="34" charset="0"/>
              </a:rPr>
              <a:t>, "</a:t>
            </a:r>
            <a:r>
              <a:rPr lang="en-CA" sz="1050" dirty="0" err="1">
                <a:latin typeface="Century Gothic" panose="020B0502020202020204" pitchFamily="34" charset="0"/>
              </a:rPr>
              <a:t>FoR</a:t>
            </a:r>
            <a:r>
              <a:rPr lang="en-CA" sz="1050" dirty="0">
                <a:latin typeface="Century Gothic" panose="020B0502020202020204" pitchFamily="34" charset="0"/>
              </a:rPr>
              <a:t>: A Dataset for Synthetic Speech Detection," 2019 International Conference on Speech Technology and Human-Computer Dialogue (</a:t>
            </a:r>
            <a:r>
              <a:rPr lang="en-CA" sz="1050" dirty="0" err="1">
                <a:latin typeface="Century Gothic" panose="020B0502020202020204" pitchFamily="34" charset="0"/>
              </a:rPr>
              <a:t>SpeD</a:t>
            </a:r>
            <a:r>
              <a:rPr lang="en-CA" sz="1050" dirty="0">
                <a:latin typeface="Century Gothic" panose="020B0502020202020204" pitchFamily="34" charset="0"/>
              </a:rPr>
              <a:t>), 2019, pp. 1-10, </a:t>
            </a:r>
            <a:r>
              <a:rPr lang="en-CA" sz="1050" dirty="0" err="1">
                <a:latin typeface="Century Gothic" panose="020B0502020202020204" pitchFamily="34" charset="0"/>
              </a:rPr>
              <a:t>doi</a:t>
            </a:r>
            <a:r>
              <a:rPr lang="en-CA" sz="1050" dirty="0">
                <a:latin typeface="Century Gothic" panose="020B0502020202020204" pitchFamily="34" charset="0"/>
              </a:rPr>
              <a:t>: 10.1109/SPED.2019.8906599.</a:t>
            </a:r>
          </a:p>
          <a:p>
            <a:r>
              <a:rPr lang="en-CA" sz="1050" dirty="0">
                <a:latin typeface="Century Gothic" panose="020B0502020202020204" pitchFamily="34" charset="0"/>
              </a:rPr>
              <a:t>[11]    Y. Gao, “Audio Deepfake Detection Based on Differences in Human and Machine </a:t>
            </a:r>
          </a:p>
          <a:p>
            <a:r>
              <a:rPr lang="en-CA" sz="1050" dirty="0">
                <a:latin typeface="Century Gothic" panose="020B0502020202020204" pitchFamily="34" charset="0"/>
              </a:rPr>
              <a:t>Generated Speech,” ProQuest Dissertations Publishing, 2022.</a:t>
            </a:r>
          </a:p>
          <a:p>
            <a:r>
              <a:rPr lang="en-CA" sz="1050" dirty="0">
                <a:latin typeface="Century Gothic" panose="020B0502020202020204" pitchFamily="34" charset="0"/>
              </a:rPr>
              <a:t>[12] “Equal error rate (EER) - biometric glossary,” </a:t>
            </a:r>
            <a:r>
              <a:rPr lang="en-CA" sz="1050" dirty="0" err="1">
                <a:latin typeface="Century Gothic" panose="020B0502020202020204" pitchFamily="34" charset="0"/>
              </a:rPr>
              <a:t>Innovatrics</a:t>
            </a:r>
            <a:r>
              <a:rPr lang="en-CA" sz="1050" dirty="0">
                <a:latin typeface="Century Gothic" panose="020B0502020202020204" pitchFamily="34" charset="0"/>
              </a:rPr>
              <a:t>, 05-May-2021. [Online]. Available: https://</a:t>
            </a:r>
            <a:r>
              <a:rPr lang="en-CA" sz="1050" dirty="0" err="1">
                <a:latin typeface="Century Gothic" panose="020B0502020202020204" pitchFamily="34" charset="0"/>
              </a:rPr>
              <a:t>www.innovatrics.com</a:t>
            </a:r>
            <a:r>
              <a:rPr lang="en-CA" sz="1050" dirty="0">
                <a:latin typeface="Century Gothic" panose="020B0502020202020204" pitchFamily="34" charset="0"/>
              </a:rPr>
              <a:t>/glossary/equal-error-rate-</a:t>
            </a:r>
            <a:r>
              <a:rPr lang="en-CA" sz="1050" dirty="0" err="1">
                <a:latin typeface="Century Gothic" panose="020B0502020202020204" pitchFamily="34" charset="0"/>
              </a:rPr>
              <a:t>eer</a:t>
            </a:r>
            <a:r>
              <a:rPr lang="en-CA" sz="1050" dirty="0">
                <a:latin typeface="Century Gothic" panose="020B0502020202020204" pitchFamily="34" charset="0"/>
              </a:rPr>
              <a:t>/. </a:t>
            </a:r>
          </a:p>
          <a:p>
            <a:r>
              <a:rPr lang="en-CA" sz="1050" dirty="0">
                <a:latin typeface="Century Gothic" panose="020B0502020202020204" pitchFamily="34" charset="0"/>
              </a:rPr>
              <a:t>[13] N. M. Müller, P. </a:t>
            </a:r>
            <a:r>
              <a:rPr lang="en-CA" sz="1050" dirty="0" err="1">
                <a:latin typeface="Century Gothic" panose="020B0502020202020204" pitchFamily="34" charset="0"/>
              </a:rPr>
              <a:t>Czempin</a:t>
            </a:r>
            <a:r>
              <a:rPr lang="en-CA" sz="1050" dirty="0">
                <a:latin typeface="Century Gothic" panose="020B0502020202020204" pitchFamily="34" charset="0"/>
              </a:rPr>
              <a:t>, F. </a:t>
            </a:r>
            <a:r>
              <a:rPr lang="en-CA" sz="1050" dirty="0" err="1">
                <a:latin typeface="Century Gothic" panose="020B0502020202020204" pitchFamily="34" charset="0"/>
              </a:rPr>
              <a:t>Dieckmann</a:t>
            </a:r>
            <a:r>
              <a:rPr lang="en-CA" sz="1050" dirty="0">
                <a:latin typeface="Century Gothic" panose="020B0502020202020204" pitchFamily="34" charset="0"/>
              </a:rPr>
              <a:t>, A. </a:t>
            </a:r>
            <a:r>
              <a:rPr lang="en-CA" sz="1050" dirty="0" err="1">
                <a:latin typeface="Century Gothic" panose="020B0502020202020204" pitchFamily="34" charset="0"/>
              </a:rPr>
              <a:t>Froghyar</a:t>
            </a:r>
            <a:r>
              <a:rPr lang="en-CA" sz="1050" dirty="0">
                <a:latin typeface="Century Gothic" panose="020B0502020202020204" pitchFamily="34" charset="0"/>
              </a:rPr>
              <a:t>, and K. </a:t>
            </a:r>
            <a:r>
              <a:rPr lang="en-CA" sz="1050" dirty="0" err="1">
                <a:latin typeface="Century Gothic" panose="020B0502020202020204" pitchFamily="34" charset="0"/>
              </a:rPr>
              <a:t>Böttinger</a:t>
            </a:r>
            <a:r>
              <a:rPr lang="en-CA" sz="1050" dirty="0">
                <a:latin typeface="Century Gothic" panose="020B0502020202020204" pitchFamily="34" charset="0"/>
              </a:rPr>
              <a:t>, “Does Audio Deepfake Detection Generalize?,” 2022.</a:t>
            </a:r>
          </a:p>
          <a:p>
            <a:r>
              <a:rPr lang="en-CA" sz="1050" dirty="0">
                <a:latin typeface="Century Gothic" panose="020B0502020202020204" pitchFamily="34" charset="0"/>
              </a:rPr>
              <a:t>[14] T. </a:t>
            </a:r>
            <a:r>
              <a:rPr lang="en-CA" sz="1050" dirty="0" err="1">
                <a:latin typeface="Century Gothic" panose="020B0502020202020204" pitchFamily="34" charset="0"/>
              </a:rPr>
              <a:t>Kinnunen</a:t>
            </a:r>
            <a:r>
              <a:rPr lang="en-CA" sz="1050" dirty="0">
                <a:latin typeface="Century Gothic" panose="020B0502020202020204" pitchFamily="34" charset="0"/>
              </a:rPr>
              <a:t>, K. A. Lee, H. Delgado, N. Evans, M. Todisco, M. </a:t>
            </a:r>
            <a:r>
              <a:rPr lang="en-CA" sz="1050" dirty="0" err="1">
                <a:latin typeface="Century Gothic" panose="020B0502020202020204" pitchFamily="34" charset="0"/>
              </a:rPr>
              <a:t>Sahidullah</a:t>
            </a:r>
            <a:r>
              <a:rPr lang="en-CA" sz="1050" dirty="0">
                <a:latin typeface="Century Gothic" panose="020B0502020202020204" pitchFamily="34" charset="0"/>
              </a:rPr>
              <a:t>, J. Yamagishi, and D. A. Reynolds, “T-DCF: A detection cost function for the tandem assessment of spoofing countermeasures and automatic speaker verification,” The Speaker and Language Recognition Workshop (Odyssey 2018), 2018. </a:t>
            </a:r>
          </a:p>
          <a:p>
            <a:r>
              <a:rPr lang="en-CA" sz="1050" dirty="0">
                <a:latin typeface="Century Gothic" panose="020B0502020202020204" pitchFamily="34" charset="0"/>
              </a:rPr>
              <a:t>[15] I.-C. </a:t>
            </a:r>
            <a:r>
              <a:rPr lang="en-CA" sz="1050" dirty="0" err="1">
                <a:latin typeface="Century Gothic" panose="020B0502020202020204" pitchFamily="34" charset="0"/>
              </a:rPr>
              <a:t>Yoo</a:t>
            </a:r>
            <a:r>
              <a:rPr lang="en-CA" sz="1050" dirty="0">
                <a:latin typeface="Century Gothic" panose="020B0502020202020204" pitchFamily="34" charset="0"/>
              </a:rPr>
              <a:t>, K. Lee, S. </a:t>
            </a:r>
            <a:r>
              <a:rPr lang="en-CA" sz="1050" dirty="0" err="1">
                <a:latin typeface="Century Gothic" panose="020B0502020202020204" pitchFamily="34" charset="0"/>
              </a:rPr>
              <a:t>Leem</a:t>
            </a:r>
            <a:r>
              <a:rPr lang="en-CA" sz="1050" dirty="0">
                <a:latin typeface="Century Gothic" panose="020B0502020202020204" pitchFamily="34" charset="0"/>
              </a:rPr>
              <a:t>, H. Oh, B. Ko, and D. </a:t>
            </a:r>
            <a:r>
              <a:rPr lang="en-CA" sz="1050" dirty="0" err="1">
                <a:latin typeface="Century Gothic" panose="020B0502020202020204" pitchFamily="34" charset="0"/>
              </a:rPr>
              <a:t>Yook</a:t>
            </a:r>
            <a:r>
              <a:rPr lang="en-CA" sz="1050" dirty="0">
                <a:latin typeface="Century Gothic" panose="020B0502020202020204" pitchFamily="34" charset="0"/>
              </a:rPr>
              <a:t>, “Speaker Anonymization for Personal Information Protection Using Voice Conversion Techniques,” IEEE access, vol. 8, pp. 198637–198645, 2020, </a:t>
            </a:r>
            <a:r>
              <a:rPr lang="en-CA" sz="1050" dirty="0" err="1">
                <a:latin typeface="Century Gothic" panose="020B0502020202020204" pitchFamily="34" charset="0"/>
              </a:rPr>
              <a:t>doi</a:t>
            </a:r>
            <a:r>
              <a:rPr lang="en-CA" sz="1050" dirty="0">
                <a:latin typeface="Century Gothic" panose="020B0502020202020204" pitchFamily="34" charset="0"/>
              </a:rPr>
              <a:t>: 10.1109/ACCESS.2020.3035416.</a:t>
            </a:r>
          </a:p>
          <a:p>
            <a:r>
              <a:rPr lang="en-CA" sz="1050" dirty="0">
                <a:latin typeface="Century Gothic" panose="020B0502020202020204" pitchFamily="34" charset="0"/>
              </a:rPr>
              <a:t> [16] H. Turner, G. </a:t>
            </a:r>
            <a:r>
              <a:rPr lang="en-CA" sz="1050" dirty="0" err="1">
                <a:latin typeface="Century Gothic" panose="020B0502020202020204" pitchFamily="34" charset="0"/>
              </a:rPr>
              <a:t>Lovisotto</a:t>
            </a:r>
            <a:r>
              <a:rPr lang="en-CA" sz="1050" dirty="0">
                <a:latin typeface="Century Gothic" panose="020B0502020202020204" pitchFamily="34" charset="0"/>
              </a:rPr>
              <a:t>, and I. Martinovic, “Generating identities with mixture models for speaker anonymization,” Computer speech &amp; language, vol. 72, p. 101318–, 2022, </a:t>
            </a:r>
            <a:r>
              <a:rPr lang="en-CA" sz="1050" dirty="0" err="1">
                <a:latin typeface="Century Gothic" panose="020B0502020202020204" pitchFamily="34" charset="0"/>
              </a:rPr>
              <a:t>doi</a:t>
            </a:r>
            <a:r>
              <a:rPr lang="en-CA" sz="1050" dirty="0">
                <a:latin typeface="Century Gothic" panose="020B0502020202020204" pitchFamily="34" charset="0"/>
              </a:rPr>
              <a:t>: 10.1016/j.csl.2021.101318.</a:t>
            </a:r>
          </a:p>
          <a:p>
            <a:r>
              <a:rPr lang="en-CA" sz="1050" dirty="0">
                <a:latin typeface="Century Gothic" panose="020B0502020202020204" pitchFamily="34" charset="0"/>
              </a:rPr>
              <a:t> [17] A. Cohen-</a:t>
            </a:r>
            <a:r>
              <a:rPr lang="en-CA" sz="1050" dirty="0" err="1">
                <a:latin typeface="Century Gothic" panose="020B0502020202020204" pitchFamily="34" charset="0"/>
              </a:rPr>
              <a:t>Hadria</a:t>
            </a:r>
            <a:r>
              <a:rPr lang="en-CA" sz="1050" dirty="0">
                <a:latin typeface="Century Gothic" panose="020B0502020202020204" pitchFamily="34" charset="0"/>
              </a:rPr>
              <a:t>, M. Cartwright, B. McFee, and J. P. Bello, “Voice Anonymization in Urban Sound Recordings,” in 2019 IEEE 29th International Workshop on Machine Learning for Signal Processing (MLSP), 2019, pp. 1–6. </a:t>
            </a:r>
            <a:r>
              <a:rPr lang="en-CA" sz="1050" dirty="0" err="1">
                <a:latin typeface="Century Gothic" panose="020B0502020202020204" pitchFamily="34" charset="0"/>
              </a:rPr>
              <a:t>doi</a:t>
            </a:r>
            <a:r>
              <a:rPr lang="en-CA" sz="1050" dirty="0">
                <a:latin typeface="Century Gothic" panose="020B0502020202020204" pitchFamily="34" charset="0"/>
              </a:rPr>
              <a:t>: 10.1109/MLSP.2019.8918913.</a:t>
            </a:r>
          </a:p>
          <a:p>
            <a:r>
              <a:rPr lang="en-CA" sz="1050" dirty="0">
                <a:latin typeface="Century Gothic" panose="020B0502020202020204" pitchFamily="34" charset="0"/>
              </a:rPr>
              <a:t> [18] J. Qian, H. Du, J. Hou, L. Chen, T. Jung, and X.-Y. Li, “Speech Sanitizer: Speech Content Desensitization and Voice Anonymization,” IEEE transactions on dependable and secure computing, vol. 18, no. 6, pp. 2631–2642, 2021, </a:t>
            </a:r>
            <a:r>
              <a:rPr lang="en-CA" sz="1050" dirty="0" err="1">
                <a:latin typeface="Century Gothic" panose="020B0502020202020204" pitchFamily="34" charset="0"/>
              </a:rPr>
              <a:t>doi</a:t>
            </a:r>
            <a:r>
              <a:rPr lang="en-CA" sz="1050" dirty="0">
                <a:latin typeface="Century Gothic" panose="020B0502020202020204" pitchFamily="34" charset="0"/>
              </a:rPr>
              <a:t>: 10.1109/TDSC.2019.2960239.</a:t>
            </a:r>
          </a:p>
          <a:p>
            <a:pPr>
              <a:buSzPct val="100000"/>
            </a:pPr>
            <a:endParaRPr lang="en-US" altLang="zh-CN" sz="1200" dirty="0">
              <a:latin typeface="Century Gothic" panose="020B0502020202020204" pitchFamily="34" charset="0"/>
              <a:ea typeface="宋体" panose="02010600030101010101" pitchFamily="2" charset="-122"/>
            </a:endParaRPr>
          </a:p>
        </p:txBody>
      </p:sp>
      <p:sp>
        <p:nvSpPr>
          <p:cNvPr id="2" name="TextBox 1">
            <a:extLst>
              <a:ext uri="{FF2B5EF4-FFF2-40B4-BE49-F238E27FC236}">
                <a16:creationId xmlns:a16="http://schemas.microsoft.com/office/drawing/2014/main" id="{C42A173C-ADA3-4C4C-BA85-DF1C601EAAC6}"/>
              </a:ext>
            </a:extLst>
          </p:cNvPr>
          <p:cNvSpPr txBox="1"/>
          <p:nvPr/>
        </p:nvSpPr>
        <p:spPr>
          <a:xfrm>
            <a:off x="4668253" y="721895"/>
            <a:ext cx="184731" cy="369332"/>
          </a:xfrm>
          <a:prstGeom prst="rect">
            <a:avLst/>
          </a:prstGeom>
          <a:noFill/>
        </p:spPr>
        <p:txBody>
          <a:bodyPr wrap="none" rtlCol="0">
            <a:spAutoFit/>
          </a:bodyPr>
          <a:lstStyle/>
          <a:p>
            <a:endParaRPr lang="en-US" dirty="0"/>
          </a:p>
        </p:txBody>
      </p:sp>
      <p:sp>
        <p:nvSpPr>
          <p:cNvPr id="9" name="Line 21">
            <a:extLst>
              <a:ext uri="{FF2B5EF4-FFF2-40B4-BE49-F238E27FC236}">
                <a16:creationId xmlns:a16="http://schemas.microsoft.com/office/drawing/2014/main" id="{06611ED9-E246-0F44-BF27-7E1EEF3D78B6}"/>
              </a:ext>
            </a:extLst>
          </p:cNvPr>
          <p:cNvSpPr>
            <a:spLocks noChangeShapeType="1"/>
          </p:cNvSpPr>
          <p:nvPr/>
        </p:nvSpPr>
        <p:spPr bwMode="auto">
          <a:xfrm flipV="1">
            <a:off x="8506575" y="6582704"/>
            <a:ext cx="3123450" cy="1490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Tree>
    <p:extLst>
      <p:ext uri="{BB962C8B-B14F-4D97-AF65-F5344CB8AC3E}">
        <p14:creationId xmlns:p14="http://schemas.microsoft.com/office/powerpoint/2010/main" val="81431445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8" y="928310"/>
            <a:ext cx="3123450" cy="1490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545085"/>
            <a:ext cx="44694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marL="0" marR="0" lvl="0" indent="0" algn="l" defTabSz="1219170" rtl="0" eaLnBrk="1" fontAlgn="base" latinLnBrk="0" hangingPunct="1">
              <a:lnSpc>
                <a:spcPct val="100000"/>
              </a:lnSpc>
              <a:spcBef>
                <a:spcPct val="0"/>
              </a:spcBef>
              <a:spcAft>
                <a:spcPct val="0"/>
              </a:spcAft>
              <a:buClrTx/>
              <a:buSzTx/>
              <a:buFontTx/>
              <a:buNone/>
              <a:tabLst/>
              <a:defRPr/>
            </a:pPr>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How To Defend DeepFake Audio</a:t>
            </a:r>
            <a:endParaRPr lang="zh-CN" altLang="en-US" sz="2400" b="1" kern="0" dirty="0">
              <a:solidFill>
                <a:prstClr val="black">
                  <a:lumMod val="75000"/>
                  <a:lumOff val="25000"/>
                </a:prstClr>
              </a:solidFill>
              <a:latin typeface="Bodoni MT" panose="02070603080606020203" pitchFamily="18" charset="77"/>
              <a:ea typeface="宋体" panose="02010600030101010101" pitchFamily="2" charset="-122"/>
            </a:endParaRP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7004"/>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组合 149">
            <a:extLst>
              <a:ext uri="{FF2B5EF4-FFF2-40B4-BE49-F238E27FC236}">
                <a16:creationId xmlns:a16="http://schemas.microsoft.com/office/drawing/2014/main" id="{47CF3D71-3FB2-594A-9E9E-959FEB275713}"/>
              </a:ext>
            </a:extLst>
          </p:cNvPr>
          <p:cNvGrpSpPr/>
          <p:nvPr/>
        </p:nvGrpSpPr>
        <p:grpSpPr>
          <a:xfrm>
            <a:off x="748445" y="2516894"/>
            <a:ext cx="511994" cy="388259"/>
            <a:chOff x="646562" y="1647630"/>
            <a:chExt cx="1204992" cy="926036"/>
          </a:xfrm>
        </p:grpSpPr>
        <p:sp>
          <p:nvSpPr>
            <p:cNvPr id="21" name="任意多边形 118">
              <a:extLst>
                <a:ext uri="{FF2B5EF4-FFF2-40B4-BE49-F238E27FC236}">
                  <a16:creationId xmlns:a16="http://schemas.microsoft.com/office/drawing/2014/main" id="{D79EFC77-8DA7-E543-AC8C-B4A4E8BE0FF2}"/>
                </a:ext>
              </a:extLst>
            </p:cNvPr>
            <p:cNvSpPr/>
            <p:nvPr/>
          </p:nvSpPr>
          <p:spPr>
            <a:xfrm>
              <a:off x="646562" y="1647630"/>
              <a:ext cx="593870" cy="926036"/>
            </a:xfrm>
            <a:custGeom>
              <a:avLst/>
              <a:gdLst/>
              <a:ahLst/>
              <a:cxnLst/>
              <a:rect l="l" t="t" r="r" b="b"/>
              <a:pathLst>
                <a:path w="1350388" h="2105689">
                  <a:moveTo>
                    <a:pt x="687971" y="25"/>
                  </a:moveTo>
                  <a:lnTo>
                    <a:pt x="712279" y="25"/>
                  </a:lnTo>
                  <a:cubicBezTo>
                    <a:pt x="894524" y="11675"/>
                    <a:pt x="1037459" y="72697"/>
                    <a:pt x="1141084" y="183096"/>
                  </a:cubicBezTo>
                  <a:cubicBezTo>
                    <a:pt x="1244708" y="293492"/>
                    <a:pt x="1309403" y="428959"/>
                    <a:pt x="1335166" y="589489"/>
                  </a:cubicBezTo>
                  <a:cubicBezTo>
                    <a:pt x="1339661" y="614115"/>
                    <a:pt x="1342826" y="640070"/>
                    <a:pt x="1344661" y="667352"/>
                  </a:cubicBezTo>
                  <a:cubicBezTo>
                    <a:pt x="1346497" y="694635"/>
                    <a:pt x="1347383" y="721348"/>
                    <a:pt x="1347320" y="747493"/>
                  </a:cubicBezTo>
                  <a:lnTo>
                    <a:pt x="1350359" y="1242764"/>
                  </a:lnTo>
                  <a:cubicBezTo>
                    <a:pt x="1351055" y="1358098"/>
                    <a:pt x="1339028" y="1469256"/>
                    <a:pt x="1314277" y="1576235"/>
                  </a:cubicBezTo>
                  <a:cubicBezTo>
                    <a:pt x="1289526" y="1683215"/>
                    <a:pt x="1247873" y="1777662"/>
                    <a:pt x="1189319" y="1859573"/>
                  </a:cubicBezTo>
                  <a:cubicBezTo>
                    <a:pt x="1132728" y="1938765"/>
                    <a:pt x="1056006" y="1999154"/>
                    <a:pt x="959155" y="2040744"/>
                  </a:cubicBezTo>
                  <a:cubicBezTo>
                    <a:pt x="862304" y="2082332"/>
                    <a:pt x="756717" y="2103981"/>
                    <a:pt x="642394" y="2105689"/>
                  </a:cubicBezTo>
                  <a:cubicBezTo>
                    <a:pt x="510952" y="2093742"/>
                    <a:pt x="400441" y="2053830"/>
                    <a:pt x="310863" y="1985954"/>
                  </a:cubicBezTo>
                  <a:cubicBezTo>
                    <a:pt x="221284" y="1918073"/>
                    <a:pt x="151287" y="1833146"/>
                    <a:pt x="100870" y="1731170"/>
                  </a:cubicBezTo>
                  <a:cubicBezTo>
                    <a:pt x="50454" y="1629193"/>
                    <a:pt x="18269" y="1521086"/>
                    <a:pt x="4314" y="1406842"/>
                  </a:cubicBezTo>
                  <a:cubicBezTo>
                    <a:pt x="2669" y="1380570"/>
                    <a:pt x="1403" y="1352589"/>
                    <a:pt x="516" y="1322902"/>
                  </a:cubicBezTo>
                  <a:cubicBezTo>
                    <a:pt x="-370" y="1293213"/>
                    <a:pt x="-117" y="1264476"/>
                    <a:pt x="1276" y="1236685"/>
                  </a:cubicBezTo>
                  <a:cubicBezTo>
                    <a:pt x="1403" y="1163510"/>
                    <a:pt x="1909" y="1089573"/>
                    <a:pt x="2795" y="1014879"/>
                  </a:cubicBezTo>
                  <a:cubicBezTo>
                    <a:pt x="3681" y="940181"/>
                    <a:pt x="4188" y="866246"/>
                    <a:pt x="4314" y="793069"/>
                  </a:cubicBezTo>
                  <a:cubicBezTo>
                    <a:pt x="4251" y="681721"/>
                    <a:pt x="18811" y="577780"/>
                    <a:pt x="47993" y="481244"/>
                  </a:cubicBezTo>
                  <a:cubicBezTo>
                    <a:pt x="77175" y="384709"/>
                    <a:pt x="121359" y="298242"/>
                    <a:pt x="180546" y="221836"/>
                  </a:cubicBezTo>
                  <a:cubicBezTo>
                    <a:pt x="235112" y="151256"/>
                    <a:pt x="304490" y="96434"/>
                    <a:pt x="388681" y="57378"/>
                  </a:cubicBezTo>
                  <a:cubicBezTo>
                    <a:pt x="472872" y="18321"/>
                    <a:pt x="572636" y="-795"/>
                    <a:pt x="687971" y="25"/>
                  </a:cubicBezTo>
                  <a:close/>
                  <a:moveTo>
                    <a:pt x="706202" y="197529"/>
                  </a:moveTo>
                  <a:cubicBezTo>
                    <a:pt x="621188" y="194807"/>
                    <a:pt x="547378" y="206327"/>
                    <a:pt x="484773" y="232092"/>
                  </a:cubicBezTo>
                  <a:cubicBezTo>
                    <a:pt x="422168" y="257854"/>
                    <a:pt x="370387" y="295960"/>
                    <a:pt x="329431" y="346413"/>
                  </a:cubicBezTo>
                  <a:cubicBezTo>
                    <a:pt x="287082" y="401803"/>
                    <a:pt x="255558" y="468015"/>
                    <a:pt x="234859" y="545053"/>
                  </a:cubicBezTo>
                  <a:cubicBezTo>
                    <a:pt x="214159" y="622091"/>
                    <a:pt x="203144" y="705777"/>
                    <a:pt x="201815" y="796107"/>
                  </a:cubicBezTo>
                  <a:cubicBezTo>
                    <a:pt x="201562" y="869158"/>
                    <a:pt x="200549" y="942586"/>
                    <a:pt x="198776" y="1016396"/>
                  </a:cubicBezTo>
                  <a:cubicBezTo>
                    <a:pt x="197004" y="1090206"/>
                    <a:pt x="195992" y="1163637"/>
                    <a:pt x="195738" y="1236685"/>
                  </a:cubicBezTo>
                  <a:cubicBezTo>
                    <a:pt x="194156" y="1284098"/>
                    <a:pt x="195802" y="1332082"/>
                    <a:pt x="200676" y="1380637"/>
                  </a:cubicBezTo>
                  <a:cubicBezTo>
                    <a:pt x="205550" y="1429187"/>
                    <a:pt x="214033" y="1476408"/>
                    <a:pt x="226123" y="1522301"/>
                  </a:cubicBezTo>
                  <a:cubicBezTo>
                    <a:pt x="249861" y="1632003"/>
                    <a:pt x="295818" y="1721766"/>
                    <a:pt x="363994" y="1791588"/>
                  </a:cubicBezTo>
                  <a:cubicBezTo>
                    <a:pt x="432169" y="1861411"/>
                    <a:pt x="525983" y="1900276"/>
                    <a:pt x="645432" y="1908190"/>
                  </a:cubicBezTo>
                  <a:cubicBezTo>
                    <a:pt x="733232" y="1911037"/>
                    <a:pt x="808307" y="1898505"/>
                    <a:pt x="870659" y="1870588"/>
                  </a:cubicBezTo>
                  <a:cubicBezTo>
                    <a:pt x="933011" y="1842672"/>
                    <a:pt x="984539" y="1800513"/>
                    <a:pt x="1025242" y="1744111"/>
                  </a:cubicBezTo>
                  <a:cubicBezTo>
                    <a:pt x="1071768" y="1679164"/>
                    <a:pt x="1104812" y="1603201"/>
                    <a:pt x="1124372" y="1516227"/>
                  </a:cubicBezTo>
                  <a:cubicBezTo>
                    <a:pt x="1143932" y="1429249"/>
                    <a:pt x="1153427" y="1338095"/>
                    <a:pt x="1152858" y="1242764"/>
                  </a:cubicBezTo>
                  <a:lnTo>
                    <a:pt x="1149819" y="747493"/>
                  </a:lnTo>
                  <a:cubicBezTo>
                    <a:pt x="1150326" y="664946"/>
                    <a:pt x="1137159" y="583919"/>
                    <a:pt x="1110319" y="504413"/>
                  </a:cubicBezTo>
                  <a:cubicBezTo>
                    <a:pt x="1079618" y="419085"/>
                    <a:pt x="1030116" y="348188"/>
                    <a:pt x="961814" y="291720"/>
                  </a:cubicBezTo>
                  <a:cubicBezTo>
                    <a:pt x="893511" y="235257"/>
                    <a:pt x="808307" y="203858"/>
                    <a:pt x="706202" y="197529"/>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b="1">
                <a:latin typeface="Abadi MT Condensed Extra Bold" panose="020B0306030101010103" pitchFamily="34" charset="77"/>
              </a:endParaRPr>
            </a:p>
          </p:txBody>
        </p:sp>
        <p:sp>
          <p:nvSpPr>
            <p:cNvPr id="22" name="任意多边形 117">
              <a:extLst>
                <a:ext uri="{FF2B5EF4-FFF2-40B4-BE49-F238E27FC236}">
                  <a16:creationId xmlns:a16="http://schemas.microsoft.com/office/drawing/2014/main" id="{8071C8E8-4D93-D743-99B0-BE494D8B97A6}"/>
                </a:ext>
              </a:extLst>
            </p:cNvPr>
            <p:cNvSpPr/>
            <p:nvPr/>
          </p:nvSpPr>
          <p:spPr>
            <a:xfrm>
              <a:off x="1405246" y="1647736"/>
              <a:ext cx="446308" cy="912567"/>
            </a:xfrm>
            <a:custGeom>
              <a:avLst/>
              <a:gdLst/>
              <a:ahLst/>
              <a:cxnLst/>
              <a:rect l="l" t="t" r="r" b="b"/>
              <a:pathLst>
                <a:path w="1014850" h="2075064">
                  <a:moveTo>
                    <a:pt x="496743" y="72"/>
                  </a:moveTo>
                  <a:cubicBezTo>
                    <a:pt x="504276" y="-182"/>
                    <a:pt x="511761" y="230"/>
                    <a:pt x="519199" y="1306"/>
                  </a:cubicBezTo>
                  <a:cubicBezTo>
                    <a:pt x="534075" y="3457"/>
                    <a:pt x="548381" y="9027"/>
                    <a:pt x="562118" y="18017"/>
                  </a:cubicBezTo>
                  <a:cubicBezTo>
                    <a:pt x="586425" y="36755"/>
                    <a:pt x="598579" y="63086"/>
                    <a:pt x="598579" y="97016"/>
                  </a:cubicBezTo>
                  <a:lnTo>
                    <a:pt x="598579" y="1874526"/>
                  </a:lnTo>
                  <a:lnTo>
                    <a:pt x="920658" y="1874526"/>
                  </a:lnTo>
                  <a:cubicBezTo>
                    <a:pt x="947181" y="1875220"/>
                    <a:pt x="969337" y="1885222"/>
                    <a:pt x="987124" y="1904529"/>
                  </a:cubicBezTo>
                  <a:cubicBezTo>
                    <a:pt x="1004912" y="1923839"/>
                    <a:pt x="1014154" y="1948272"/>
                    <a:pt x="1014850" y="1977832"/>
                  </a:cubicBezTo>
                  <a:cubicBezTo>
                    <a:pt x="1014154" y="2005812"/>
                    <a:pt x="1004912" y="2028854"/>
                    <a:pt x="987124" y="2046958"/>
                  </a:cubicBezTo>
                  <a:cubicBezTo>
                    <a:pt x="969337" y="2065063"/>
                    <a:pt x="947181" y="2074430"/>
                    <a:pt x="920658" y="2075064"/>
                  </a:cubicBezTo>
                  <a:lnTo>
                    <a:pt x="97231" y="2075064"/>
                  </a:lnTo>
                  <a:cubicBezTo>
                    <a:pt x="67922" y="2074557"/>
                    <a:pt x="44501" y="2064936"/>
                    <a:pt x="26966" y="2046199"/>
                  </a:cubicBezTo>
                  <a:cubicBezTo>
                    <a:pt x="9432" y="2027462"/>
                    <a:pt x="443" y="2002648"/>
                    <a:pt x="0" y="1971756"/>
                  </a:cubicBezTo>
                  <a:cubicBezTo>
                    <a:pt x="443" y="1945106"/>
                    <a:pt x="9432" y="1922445"/>
                    <a:pt x="26966" y="1903771"/>
                  </a:cubicBezTo>
                  <a:cubicBezTo>
                    <a:pt x="44501" y="1885097"/>
                    <a:pt x="67922" y="1875348"/>
                    <a:pt x="97231" y="1874526"/>
                  </a:cubicBezTo>
                  <a:lnTo>
                    <a:pt x="401079" y="1874526"/>
                  </a:lnTo>
                  <a:lnTo>
                    <a:pt x="401079" y="233747"/>
                  </a:lnTo>
                  <a:lnTo>
                    <a:pt x="188385" y="300595"/>
                  </a:lnTo>
                  <a:cubicBezTo>
                    <a:pt x="176105" y="303632"/>
                    <a:pt x="163444" y="304393"/>
                    <a:pt x="150404" y="302874"/>
                  </a:cubicBezTo>
                  <a:cubicBezTo>
                    <a:pt x="137364" y="301356"/>
                    <a:pt x="124704" y="297554"/>
                    <a:pt x="112423" y="291479"/>
                  </a:cubicBezTo>
                  <a:cubicBezTo>
                    <a:pt x="101662" y="285530"/>
                    <a:pt x="92040" y="277679"/>
                    <a:pt x="83558" y="267931"/>
                  </a:cubicBezTo>
                  <a:cubicBezTo>
                    <a:pt x="75075" y="258184"/>
                    <a:pt x="68492" y="245774"/>
                    <a:pt x="63808" y="230709"/>
                  </a:cubicBezTo>
                  <a:cubicBezTo>
                    <a:pt x="56781" y="203997"/>
                    <a:pt x="59440" y="179183"/>
                    <a:pt x="71784" y="156267"/>
                  </a:cubicBezTo>
                  <a:cubicBezTo>
                    <a:pt x="84128" y="133352"/>
                    <a:pt x="102738" y="117652"/>
                    <a:pt x="127616" y="109173"/>
                  </a:cubicBezTo>
                  <a:lnTo>
                    <a:pt x="474002" y="2823"/>
                  </a:lnTo>
                  <a:cubicBezTo>
                    <a:pt x="481630" y="1241"/>
                    <a:pt x="489210" y="324"/>
                    <a:pt x="496743" y="72"/>
                  </a:cubicBezTo>
                  <a:close/>
                </a:path>
              </a:pathLst>
            </a:custGeom>
            <a:noFill/>
            <a:ln w="127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b="1">
                <a:latin typeface="Abadi MT Condensed Extra Bold" panose="020B0306030101010103" pitchFamily="34" charset="77"/>
              </a:endParaRPr>
            </a:p>
          </p:txBody>
        </p:sp>
      </p:grpSp>
      <p:grpSp>
        <p:nvGrpSpPr>
          <p:cNvPr id="23" name="组合 148">
            <a:extLst>
              <a:ext uri="{FF2B5EF4-FFF2-40B4-BE49-F238E27FC236}">
                <a16:creationId xmlns:a16="http://schemas.microsoft.com/office/drawing/2014/main" id="{AEE27ED5-1040-394C-9C33-C4B55F47D06D}"/>
              </a:ext>
            </a:extLst>
          </p:cNvPr>
          <p:cNvGrpSpPr/>
          <p:nvPr/>
        </p:nvGrpSpPr>
        <p:grpSpPr>
          <a:xfrm>
            <a:off x="749896" y="3848271"/>
            <a:ext cx="510543" cy="382612"/>
            <a:chOff x="646562" y="3239495"/>
            <a:chExt cx="1242408" cy="938516"/>
          </a:xfrm>
        </p:grpSpPr>
        <p:sp>
          <p:nvSpPr>
            <p:cNvPr id="24" name="任意多边形 116">
              <a:extLst>
                <a:ext uri="{FF2B5EF4-FFF2-40B4-BE49-F238E27FC236}">
                  <a16:creationId xmlns:a16="http://schemas.microsoft.com/office/drawing/2014/main" id="{B94A0BBB-B9C0-DA45-B62A-BA3698367EA5}"/>
                </a:ext>
              </a:extLst>
            </p:cNvPr>
            <p:cNvSpPr/>
            <p:nvPr/>
          </p:nvSpPr>
          <p:spPr>
            <a:xfrm>
              <a:off x="1341106" y="3239495"/>
              <a:ext cx="547864" cy="929161"/>
            </a:xfrm>
            <a:custGeom>
              <a:avLst/>
              <a:gdLst/>
              <a:ahLst/>
              <a:cxnLst/>
              <a:rect l="l" t="t" r="r" b="b"/>
              <a:pathLst>
                <a:path w="1245775" h="2112795">
                  <a:moveTo>
                    <a:pt x="674815" y="104"/>
                  </a:moveTo>
                  <a:cubicBezTo>
                    <a:pt x="827854" y="2139"/>
                    <a:pt x="955885" y="33982"/>
                    <a:pt x="1058908" y="95629"/>
                  </a:cubicBezTo>
                  <a:cubicBezTo>
                    <a:pt x="1176649" y="166083"/>
                    <a:pt x="1238938" y="301673"/>
                    <a:pt x="1245775" y="502404"/>
                  </a:cubicBezTo>
                  <a:cubicBezTo>
                    <a:pt x="1242989" y="639389"/>
                    <a:pt x="1195387" y="760422"/>
                    <a:pt x="1102966" y="865501"/>
                  </a:cubicBezTo>
                  <a:cubicBezTo>
                    <a:pt x="1010546" y="970582"/>
                    <a:pt x="899135" y="1067307"/>
                    <a:pt x="768734" y="1155676"/>
                  </a:cubicBezTo>
                  <a:cubicBezTo>
                    <a:pt x="678668" y="1216673"/>
                    <a:pt x="591077" y="1282729"/>
                    <a:pt x="505962" y="1353853"/>
                  </a:cubicBezTo>
                  <a:cubicBezTo>
                    <a:pt x="420847" y="1424973"/>
                    <a:pt x="349912" y="1505887"/>
                    <a:pt x="293156" y="1596591"/>
                  </a:cubicBezTo>
                  <a:cubicBezTo>
                    <a:pt x="236401" y="1687296"/>
                    <a:pt x="205528" y="1792518"/>
                    <a:pt x="200539" y="1912257"/>
                  </a:cubicBezTo>
                  <a:lnTo>
                    <a:pt x="1130313" y="1912257"/>
                  </a:lnTo>
                  <a:cubicBezTo>
                    <a:pt x="1156963" y="1912952"/>
                    <a:pt x="1179625" y="1922954"/>
                    <a:pt x="1198299" y="1942260"/>
                  </a:cubicBezTo>
                  <a:cubicBezTo>
                    <a:pt x="1216972" y="1961567"/>
                    <a:pt x="1226721" y="1986002"/>
                    <a:pt x="1227544" y="2015566"/>
                  </a:cubicBezTo>
                  <a:cubicBezTo>
                    <a:pt x="1226721" y="2042217"/>
                    <a:pt x="1216972" y="2064877"/>
                    <a:pt x="1198299" y="2083549"/>
                  </a:cubicBezTo>
                  <a:cubicBezTo>
                    <a:pt x="1179625" y="2102226"/>
                    <a:pt x="1156963" y="2111971"/>
                    <a:pt x="1130313" y="2112795"/>
                  </a:cubicBezTo>
                  <a:lnTo>
                    <a:pt x="100270" y="2112795"/>
                  </a:lnTo>
                  <a:cubicBezTo>
                    <a:pt x="75455" y="2112227"/>
                    <a:pt x="54439" y="2103492"/>
                    <a:pt x="37221" y="2086590"/>
                  </a:cubicBezTo>
                  <a:cubicBezTo>
                    <a:pt x="20003" y="2069688"/>
                    <a:pt x="9622" y="2048038"/>
                    <a:pt x="6077" y="2021642"/>
                  </a:cubicBezTo>
                  <a:cubicBezTo>
                    <a:pt x="4494" y="2006197"/>
                    <a:pt x="3102" y="1989989"/>
                    <a:pt x="1899" y="1973026"/>
                  </a:cubicBezTo>
                  <a:cubicBezTo>
                    <a:pt x="696" y="1956062"/>
                    <a:pt x="63" y="1939856"/>
                    <a:pt x="0" y="1924410"/>
                  </a:cubicBezTo>
                  <a:cubicBezTo>
                    <a:pt x="2382" y="1767668"/>
                    <a:pt x="36105" y="1632812"/>
                    <a:pt x="101170" y="1519842"/>
                  </a:cubicBezTo>
                  <a:cubicBezTo>
                    <a:pt x="166235" y="1406874"/>
                    <a:pt x="248348" y="1308257"/>
                    <a:pt x="347512" y="1223986"/>
                  </a:cubicBezTo>
                  <a:cubicBezTo>
                    <a:pt x="446675" y="1139714"/>
                    <a:pt x="548595" y="1062251"/>
                    <a:pt x="653272" y="991598"/>
                  </a:cubicBezTo>
                  <a:cubicBezTo>
                    <a:pt x="761771" y="917981"/>
                    <a:pt x="854698" y="839613"/>
                    <a:pt x="932052" y="756496"/>
                  </a:cubicBezTo>
                  <a:cubicBezTo>
                    <a:pt x="1009407" y="673381"/>
                    <a:pt x="1049160" y="589695"/>
                    <a:pt x="1051312" y="505443"/>
                  </a:cubicBezTo>
                  <a:cubicBezTo>
                    <a:pt x="1045868" y="383523"/>
                    <a:pt x="1002823" y="300726"/>
                    <a:pt x="922177" y="257048"/>
                  </a:cubicBezTo>
                  <a:cubicBezTo>
                    <a:pt x="841531" y="213369"/>
                    <a:pt x="737716" y="192859"/>
                    <a:pt x="610734" y="195520"/>
                  </a:cubicBezTo>
                  <a:cubicBezTo>
                    <a:pt x="545913" y="197418"/>
                    <a:pt x="475015" y="202736"/>
                    <a:pt x="398040" y="211470"/>
                  </a:cubicBezTo>
                  <a:cubicBezTo>
                    <a:pt x="321065" y="220207"/>
                    <a:pt x="244091" y="230081"/>
                    <a:pt x="167116" y="241095"/>
                  </a:cubicBezTo>
                  <a:cubicBezTo>
                    <a:pt x="142998" y="240778"/>
                    <a:pt x="119830" y="233056"/>
                    <a:pt x="97611" y="217926"/>
                  </a:cubicBezTo>
                  <a:cubicBezTo>
                    <a:pt x="75392" y="202798"/>
                    <a:pt x="62099" y="182162"/>
                    <a:pt x="57731" y="156018"/>
                  </a:cubicBezTo>
                  <a:cubicBezTo>
                    <a:pt x="55199" y="129306"/>
                    <a:pt x="61782" y="105248"/>
                    <a:pt x="77481" y="83853"/>
                  </a:cubicBezTo>
                  <a:cubicBezTo>
                    <a:pt x="93180" y="62458"/>
                    <a:pt x="114956" y="49036"/>
                    <a:pt x="142808" y="43593"/>
                  </a:cubicBezTo>
                  <a:lnTo>
                    <a:pt x="185347" y="37518"/>
                  </a:lnTo>
                  <a:lnTo>
                    <a:pt x="182309" y="37518"/>
                  </a:lnTo>
                  <a:cubicBezTo>
                    <a:pt x="254156" y="28021"/>
                    <a:pt x="326193" y="19665"/>
                    <a:pt x="398420" y="12449"/>
                  </a:cubicBezTo>
                  <a:cubicBezTo>
                    <a:pt x="470647" y="5235"/>
                    <a:pt x="540405" y="1435"/>
                    <a:pt x="607695" y="1055"/>
                  </a:cubicBezTo>
                  <a:cubicBezTo>
                    <a:pt x="630579" y="130"/>
                    <a:pt x="652952" y="-186"/>
                    <a:pt x="674815" y="104"/>
                  </a:cubicBez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任意多边形 115">
              <a:extLst>
                <a:ext uri="{FF2B5EF4-FFF2-40B4-BE49-F238E27FC236}">
                  <a16:creationId xmlns:a16="http://schemas.microsoft.com/office/drawing/2014/main" id="{7179D0D4-85C6-1840-8311-37804308C3BF}"/>
                </a:ext>
              </a:extLst>
            </p:cNvPr>
            <p:cNvSpPr/>
            <p:nvPr/>
          </p:nvSpPr>
          <p:spPr>
            <a:xfrm>
              <a:off x="646562" y="3251974"/>
              <a:ext cx="593870" cy="926037"/>
            </a:xfrm>
            <a:custGeom>
              <a:avLst/>
              <a:gdLst/>
              <a:ahLst/>
              <a:cxnLst/>
              <a:rect l="l" t="t" r="r" b="b"/>
              <a:pathLst>
                <a:path w="1350388" h="2105692">
                  <a:moveTo>
                    <a:pt x="687971" y="25"/>
                  </a:moveTo>
                  <a:lnTo>
                    <a:pt x="712279" y="25"/>
                  </a:lnTo>
                  <a:cubicBezTo>
                    <a:pt x="894524" y="11672"/>
                    <a:pt x="1037459" y="72695"/>
                    <a:pt x="1141084" y="183094"/>
                  </a:cubicBezTo>
                  <a:cubicBezTo>
                    <a:pt x="1244708" y="293492"/>
                    <a:pt x="1309403" y="428958"/>
                    <a:pt x="1335166" y="589488"/>
                  </a:cubicBezTo>
                  <a:cubicBezTo>
                    <a:pt x="1339661" y="614115"/>
                    <a:pt x="1342826" y="640070"/>
                    <a:pt x="1344661" y="667351"/>
                  </a:cubicBezTo>
                  <a:cubicBezTo>
                    <a:pt x="1346497" y="694634"/>
                    <a:pt x="1347383" y="721346"/>
                    <a:pt x="1347320" y="747490"/>
                  </a:cubicBezTo>
                  <a:lnTo>
                    <a:pt x="1350359" y="1242763"/>
                  </a:lnTo>
                  <a:cubicBezTo>
                    <a:pt x="1351055" y="1358097"/>
                    <a:pt x="1339028" y="1469254"/>
                    <a:pt x="1314277" y="1576235"/>
                  </a:cubicBezTo>
                  <a:cubicBezTo>
                    <a:pt x="1289526" y="1683214"/>
                    <a:pt x="1247873" y="1777661"/>
                    <a:pt x="1189319" y="1859572"/>
                  </a:cubicBezTo>
                  <a:cubicBezTo>
                    <a:pt x="1132728" y="1938763"/>
                    <a:pt x="1056006" y="1999152"/>
                    <a:pt x="959155" y="2040745"/>
                  </a:cubicBezTo>
                  <a:cubicBezTo>
                    <a:pt x="862304" y="2082331"/>
                    <a:pt x="756717" y="2103980"/>
                    <a:pt x="642394" y="2105692"/>
                  </a:cubicBezTo>
                  <a:cubicBezTo>
                    <a:pt x="510952" y="2093741"/>
                    <a:pt x="400441" y="2053828"/>
                    <a:pt x="310863" y="1985953"/>
                  </a:cubicBezTo>
                  <a:cubicBezTo>
                    <a:pt x="221284" y="1918072"/>
                    <a:pt x="151287" y="1833145"/>
                    <a:pt x="100870" y="1731170"/>
                  </a:cubicBezTo>
                  <a:cubicBezTo>
                    <a:pt x="50454" y="1629191"/>
                    <a:pt x="18269" y="1521083"/>
                    <a:pt x="4314" y="1406840"/>
                  </a:cubicBezTo>
                  <a:cubicBezTo>
                    <a:pt x="2669" y="1380570"/>
                    <a:pt x="1403" y="1352588"/>
                    <a:pt x="516" y="1322901"/>
                  </a:cubicBezTo>
                  <a:cubicBezTo>
                    <a:pt x="-370" y="1293213"/>
                    <a:pt x="-117" y="1264475"/>
                    <a:pt x="1276" y="1236684"/>
                  </a:cubicBezTo>
                  <a:cubicBezTo>
                    <a:pt x="1403" y="1163510"/>
                    <a:pt x="1909" y="1089572"/>
                    <a:pt x="2795" y="1014877"/>
                  </a:cubicBezTo>
                  <a:cubicBezTo>
                    <a:pt x="3681" y="940180"/>
                    <a:pt x="4188" y="866245"/>
                    <a:pt x="4314" y="793068"/>
                  </a:cubicBezTo>
                  <a:cubicBezTo>
                    <a:pt x="4251" y="681719"/>
                    <a:pt x="18811" y="577779"/>
                    <a:pt x="47993" y="481244"/>
                  </a:cubicBezTo>
                  <a:cubicBezTo>
                    <a:pt x="77175" y="384708"/>
                    <a:pt x="121359" y="298240"/>
                    <a:pt x="180546" y="221834"/>
                  </a:cubicBezTo>
                  <a:cubicBezTo>
                    <a:pt x="235112" y="151253"/>
                    <a:pt x="304490" y="96436"/>
                    <a:pt x="388681" y="57377"/>
                  </a:cubicBezTo>
                  <a:cubicBezTo>
                    <a:pt x="472872" y="18320"/>
                    <a:pt x="572635" y="-797"/>
                    <a:pt x="687971" y="25"/>
                  </a:cubicBezTo>
                  <a:close/>
                  <a:moveTo>
                    <a:pt x="706202" y="197526"/>
                  </a:moveTo>
                  <a:cubicBezTo>
                    <a:pt x="621188" y="194804"/>
                    <a:pt x="547378" y="206326"/>
                    <a:pt x="484773" y="232090"/>
                  </a:cubicBezTo>
                  <a:cubicBezTo>
                    <a:pt x="422168" y="257852"/>
                    <a:pt x="370387" y="295960"/>
                    <a:pt x="329431" y="346412"/>
                  </a:cubicBezTo>
                  <a:cubicBezTo>
                    <a:pt x="287082" y="401803"/>
                    <a:pt x="255558" y="468013"/>
                    <a:pt x="234859" y="545052"/>
                  </a:cubicBezTo>
                  <a:cubicBezTo>
                    <a:pt x="214159" y="622091"/>
                    <a:pt x="203144" y="705776"/>
                    <a:pt x="201815" y="796106"/>
                  </a:cubicBezTo>
                  <a:cubicBezTo>
                    <a:pt x="201562" y="869156"/>
                    <a:pt x="200549" y="942585"/>
                    <a:pt x="198776" y="1016396"/>
                  </a:cubicBezTo>
                  <a:cubicBezTo>
                    <a:pt x="197004" y="1090205"/>
                    <a:pt x="195992" y="1163635"/>
                    <a:pt x="195738" y="1236684"/>
                  </a:cubicBezTo>
                  <a:cubicBezTo>
                    <a:pt x="194156" y="1284097"/>
                    <a:pt x="195802" y="1332082"/>
                    <a:pt x="200676" y="1380633"/>
                  </a:cubicBezTo>
                  <a:cubicBezTo>
                    <a:pt x="205550" y="1429187"/>
                    <a:pt x="214033" y="1476408"/>
                    <a:pt x="226123" y="1522300"/>
                  </a:cubicBezTo>
                  <a:cubicBezTo>
                    <a:pt x="249861" y="1632002"/>
                    <a:pt x="295818" y="1721765"/>
                    <a:pt x="363994" y="1791585"/>
                  </a:cubicBezTo>
                  <a:cubicBezTo>
                    <a:pt x="432169" y="1861409"/>
                    <a:pt x="525983" y="1900276"/>
                    <a:pt x="645432" y="1908188"/>
                  </a:cubicBezTo>
                  <a:cubicBezTo>
                    <a:pt x="733232" y="1911036"/>
                    <a:pt x="808307" y="1898502"/>
                    <a:pt x="870659" y="1870587"/>
                  </a:cubicBezTo>
                  <a:cubicBezTo>
                    <a:pt x="933011" y="1842672"/>
                    <a:pt x="984539" y="1800512"/>
                    <a:pt x="1025242" y="1744112"/>
                  </a:cubicBezTo>
                  <a:cubicBezTo>
                    <a:pt x="1071768" y="1679163"/>
                    <a:pt x="1104812" y="1603200"/>
                    <a:pt x="1124372" y="1516226"/>
                  </a:cubicBezTo>
                  <a:cubicBezTo>
                    <a:pt x="1143932" y="1429249"/>
                    <a:pt x="1153427" y="1338093"/>
                    <a:pt x="1152858" y="1242763"/>
                  </a:cubicBezTo>
                  <a:lnTo>
                    <a:pt x="1149819" y="747490"/>
                  </a:lnTo>
                  <a:cubicBezTo>
                    <a:pt x="1150326" y="664945"/>
                    <a:pt x="1137159" y="583919"/>
                    <a:pt x="1110319" y="504411"/>
                  </a:cubicBezTo>
                  <a:cubicBezTo>
                    <a:pt x="1079618" y="419081"/>
                    <a:pt x="1030116" y="348186"/>
                    <a:pt x="961814" y="291720"/>
                  </a:cubicBezTo>
                  <a:cubicBezTo>
                    <a:pt x="893511" y="235254"/>
                    <a:pt x="808307" y="203857"/>
                    <a:pt x="706202" y="197526"/>
                  </a:cubicBezTo>
                  <a:close/>
                </a:path>
              </a:pathLst>
            </a:cu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 name="组合 147">
            <a:extLst>
              <a:ext uri="{FF2B5EF4-FFF2-40B4-BE49-F238E27FC236}">
                <a16:creationId xmlns:a16="http://schemas.microsoft.com/office/drawing/2014/main" id="{7DAADD46-3AA6-FA44-BCC0-4AF03D94451A}"/>
              </a:ext>
            </a:extLst>
          </p:cNvPr>
          <p:cNvGrpSpPr/>
          <p:nvPr/>
        </p:nvGrpSpPr>
        <p:grpSpPr>
          <a:xfrm>
            <a:off x="748445" y="5247878"/>
            <a:ext cx="511994" cy="382612"/>
            <a:chOff x="646562" y="4837273"/>
            <a:chExt cx="1269135" cy="943580"/>
          </a:xfrm>
        </p:grpSpPr>
        <p:sp>
          <p:nvSpPr>
            <p:cNvPr id="27" name="任意多边形 114">
              <a:extLst>
                <a:ext uri="{FF2B5EF4-FFF2-40B4-BE49-F238E27FC236}">
                  <a16:creationId xmlns:a16="http://schemas.microsoft.com/office/drawing/2014/main" id="{47506F55-CFE9-424D-AE08-58E3623557EB}"/>
                </a:ext>
              </a:extLst>
            </p:cNvPr>
            <p:cNvSpPr/>
            <p:nvPr/>
          </p:nvSpPr>
          <p:spPr>
            <a:xfrm>
              <a:off x="1364874" y="4837273"/>
              <a:ext cx="550823" cy="943580"/>
            </a:xfrm>
            <a:custGeom>
              <a:avLst/>
              <a:gdLst/>
              <a:ahLst/>
              <a:cxnLst/>
              <a:rect l="l" t="t" r="r" b="b"/>
              <a:pathLst>
                <a:path w="1252502" h="2145581">
                  <a:moveTo>
                    <a:pt x="535419" y="379"/>
                  </a:moveTo>
                  <a:cubicBezTo>
                    <a:pt x="630625" y="-1835"/>
                    <a:pt x="720513" y="5633"/>
                    <a:pt x="805084" y="22788"/>
                  </a:cubicBezTo>
                  <a:cubicBezTo>
                    <a:pt x="889655" y="39943"/>
                    <a:pt x="962831" y="70961"/>
                    <a:pt x="1024613" y="115841"/>
                  </a:cubicBezTo>
                  <a:cubicBezTo>
                    <a:pt x="1080762" y="158887"/>
                    <a:pt x="1125706" y="208008"/>
                    <a:pt x="1159446" y="263207"/>
                  </a:cubicBezTo>
                  <a:cubicBezTo>
                    <a:pt x="1193186" y="318407"/>
                    <a:pt x="1216101" y="376645"/>
                    <a:pt x="1228191" y="437920"/>
                  </a:cubicBezTo>
                  <a:cubicBezTo>
                    <a:pt x="1229774" y="455834"/>
                    <a:pt x="1231167" y="473179"/>
                    <a:pt x="1232369" y="489955"/>
                  </a:cubicBezTo>
                  <a:cubicBezTo>
                    <a:pt x="1233572" y="506728"/>
                    <a:pt x="1234205" y="524833"/>
                    <a:pt x="1234268" y="544265"/>
                  </a:cubicBezTo>
                  <a:cubicBezTo>
                    <a:pt x="1233762" y="635611"/>
                    <a:pt x="1213505" y="723347"/>
                    <a:pt x="1173499" y="807475"/>
                  </a:cubicBezTo>
                  <a:cubicBezTo>
                    <a:pt x="1133492" y="891602"/>
                    <a:pt x="1076774" y="961867"/>
                    <a:pt x="1003344" y="1018269"/>
                  </a:cubicBezTo>
                  <a:cubicBezTo>
                    <a:pt x="1084180" y="1070682"/>
                    <a:pt x="1145836" y="1142086"/>
                    <a:pt x="1188311" y="1232481"/>
                  </a:cubicBezTo>
                  <a:cubicBezTo>
                    <a:pt x="1230787" y="1322876"/>
                    <a:pt x="1252183" y="1418588"/>
                    <a:pt x="1252499" y="1519617"/>
                  </a:cubicBezTo>
                  <a:cubicBezTo>
                    <a:pt x="1252752" y="1607606"/>
                    <a:pt x="1234775" y="1693695"/>
                    <a:pt x="1198566" y="1777887"/>
                  </a:cubicBezTo>
                  <a:cubicBezTo>
                    <a:pt x="1162358" y="1862078"/>
                    <a:pt x="1106399" y="1936015"/>
                    <a:pt x="1030690" y="1999696"/>
                  </a:cubicBezTo>
                  <a:cubicBezTo>
                    <a:pt x="960995" y="2053629"/>
                    <a:pt x="880096" y="2091609"/>
                    <a:pt x="787992" y="2113639"/>
                  </a:cubicBezTo>
                  <a:cubicBezTo>
                    <a:pt x="695889" y="2135668"/>
                    <a:pt x="600557" y="2146302"/>
                    <a:pt x="501996" y="2145543"/>
                  </a:cubicBezTo>
                  <a:cubicBezTo>
                    <a:pt x="462559" y="2145606"/>
                    <a:pt x="419894" y="2144720"/>
                    <a:pt x="374000" y="2142884"/>
                  </a:cubicBezTo>
                  <a:cubicBezTo>
                    <a:pt x="328107" y="2141048"/>
                    <a:pt x="287720" y="2137884"/>
                    <a:pt x="252841" y="2133389"/>
                  </a:cubicBezTo>
                  <a:cubicBezTo>
                    <a:pt x="229672" y="2130286"/>
                    <a:pt x="206124" y="2126616"/>
                    <a:pt x="182196" y="2122375"/>
                  </a:cubicBezTo>
                  <a:cubicBezTo>
                    <a:pt x="158268" y="2118133"/>
                    <a:pt x="136240" y="2113702"/>
                    <a:pt x="116110" y="2109081"/>
                  </a:cubicBezTo>
                  <a:lnTo>
                    <a:pt x="76609" y="2096927"/>
                  </a:lnTo>
                  <a:cubicBezTo>
                    <a:pt x="45782" y="2089837"/>
                    <a:pt x="23879" y="2074392"/>
                    <a:pt x="10902" y="2050591"/>
                  </a:cubicBezTo>
                  <a:cubicBezTo>
                    <a:pt x="-2075" y="2026789"/>
                    <a:pt x="-3467" y="2000708"/>
                    <a:pt x="6725" y="1972350"/>
                  </a:cubicBezTo>
                  <a:lnTo>
                    <a:pt x="6725" y="1966273"/>
                  </a:lnTo>
                  <a:cubicBezTo>
                    <a:pt x="15144" y="1943041"/>
                    <a:pt x="30209" y="1925696"/>
                    <a:pt x="51922" y="1914239"/>
                  </a:cubicBezTo>
                  <a:cubicBezTo>
                    <a:pt x="73634" y="1902781"/>
                    <a:pt x="97056" y="1899869"/>
                    <a:pt x="122187" y="1905504"/>
                  </a:cubicBezTo>
                  <a:cubicBezTo>
                    <a:pt x="148710" y="1911706"/>
                    <a:pt x="176183" y="1917530"/>
                    <a:pt x="204605" y="1922974"/>
                  </a:cubicBezTo>
                  <a:cubicBezTo>
                    <a:pt x="233027" y="1928418"/>
                    <a:pt x="258222" y="1932723"/>
                    <a:pt x="280187" y="1935887"/>
                  </a:cubicBezTo>
                  <a:cubicBezTo>
                    <a:pt x="313610" y="1940509"/>
                    <a:pt x="351591" y="1944180"/>
                    <a:pt x="394130" y="1946903"/>
                  </a:cubicBezTo>
                  <a:cubicBezTo>
                    <a:pt x="436669" y="1949624"/>
                    <a:pt x="474650" y="1951017"/>
                    <a:pt x="508073" y="1951080"/>
                  </a:cubicBezTo>
                  <a:cubicBezTo>
                    <a:pt x="588213" y="1951523"/>
                    <a:pt x="663415" y="1943800"/>
                    <a:pt x="733680" y="1927911"/>
                  </a:cubicBezTo>
                  <a:cubicBezTo>
                    <a:pt x="803944" y="1912023"/>
                    <a:pt x="862435" y="1885310"/>
                    <a:pt x="909152" y="1847772"/>
                  </a:cubicBezTo>
                  <a:cubicBezTo>
                    <a:pt x="958970" y="1807196"/>
                    <a:pt x="995305" y="1757694"/>
                    <a:pt x="1018157" y="1699267"/>
                  </a:cubicBezTo>
                  <a:cubicBezTo>
                    <a:pt x="1041009" y="1640840"/>
                    <a:pt x="1052277" y="1579943"/>
                    <a:pt x="1051960" y="1516578"/>
                  </a:cubicBezTo>
                  <a:cubicBezTo>
                    <a:pt x="1051264" y="1429792"/>
                    <a:pt x="1029108" y="1351171"/>
                    <a:pt x="985493" y="1280715"/>
                  </a:cubicBezTo>
                  <a:cubicBezTo>
                    <a:pt x="941878" y="1210262"/>
                    <a:pt x="880982" y="1167344"/>
                    <a:pt x="802805" y="1151962"/>
                  </a:cubicBezTo>
                  <a:cubicBezTo>
                    <a:pt x="708486" y="1141770"/>
                    <a:pt x="609988" y="1135566"/>
                    <a:pt x="507313" y="1133350"/>
                  </a:cubicBezTo>
                  <a:cubicBezTo>
                    <a:pt x="404638" y="1131135"/>
                    <a:pt x="307660" y="1130249"/>
                    <a:pt x="216379" y="1130692"/>
                  </a:cubicBezTo>
                  <a:lnTo>
                    <a:pt x="155610" y="1130692"/>
                  </a:lnTo>
                  <a:cubicBezTo>
                    <a:pt x="140544" y="1130819"/>
                    <a:pt x="127377" y="1129046"/>
                    <a:pt x="116110" y="1125374"/>
                  </a:cubicBezTo>
                  <a:cubicBezTo>
                    <a:pt x="104842" y="1121703"/>
                    <a:pt x="94714" y="1115373"/>
                    <a:pt x="85725" y="1106384"/>
                  </a:cubicBezTo>
                  <a:cubicBezTo>
                    <a:pt x="67494" y="1088154"/>
                    <a:pt x="58379" y="1063846"/>
                    <a:pt x="58379" y="1033461"/>
                  </a:cubicBezTo>
                  <a:cubicBezTo>
                    <a:pt x="59075" y="1004152"/>
                    <a:pt x="68317" y="980732"/>
                    <a:pt x="86105" y="963197"/>
                  </a:cubicBezTo>
                  <a:cubicBezTo>
                    <a:pt x="103892" y="945661"/>
                    <a:pt x="126048" y="936673"/>
                    <a:pt x="152571" y="936229"/>
                  </a:cubicBezTo>
                  <a:lnTo>
                    <a:pt x="395649" y="936229"/>
                  </a:lnTo>
                  <a:cubicBezTo>
                    <a:pt x="419830" y="936167"/>
                    <a:pt x="443632" y="936294"/>
                    <a:pt x="467054" y="936610"/>
                  </a:cubicBezTo>
                  <a:cubicBezTo>
                    <a:pt x="490475" y="936926"/>
                    <a:pt x="514276" y="937812"/>
                    <a:pt x="538458" y="939268"/>
                  </a:cubicBezTo>
                  <a:cubicBezTo>
                    <a:pt x="545041" y="935723"/>
                    <a:pt x="553143" y="933699"/>
                    <a:pt x="562766" y="933191"/>
                  </a:cubicBezTo>
                  <a:cubicBezTo>
                    <a:pt x="639234" y="927621"/>
                    <a:pt x="714183" y="917493"/>
                    <a:pt x="787613" y="902806"/>
                  </a:cubicBezTo>
                  <a:cubicBezTo>
                    <a:pt x="864587" y="884386"/>
                    <a:pt x="925610" y="840707"/>
                    <a:pt x="970680" y="771771"/>
                  </a:cubicBezTo>
                  <a:cubicBezTo>
                    <a:pt x="1015751" y="702837"/>
                    <a:pt x="1038793" y="628014"/>
                    <a:pt x="1039806" y="547305"/>
                  </a:cubicBezTo>
                  <a:cubicBezTo>
                    <a:pt x="1039553" y="497677"/>
                    <a:pt x="1027905" y="448807"/>
                    <a:pt x="1004863" y="400698"/>
                  </a:cubicBezTo>
                  <a:cubicBezTo>
                    <a:pt x="981822" y="352589"/>
                    <a:pt x="948905" y="311315"/>
                    <a:pt x="906113" y="276882"/>
                  </a:cubicBezTo>
                  <a:cubicBezTo>
                    <a:pt x="862688" y="246813"/>
                    <a:pt x="809008" y="225670"/>
                    <a:pt x="745074" y="213453"/>
                  </a:cubicBezTo>
                  <a:cubicBezTo>
                    <a:pt x="681139" y="201235"/>
                    <a:pt x="612267" y="196046"/>
                    <a:pt x="538458" y="197879"/>
                  </a:cubicBezTo>
                  <a:cubicBezTo>
                    <a:pt x="472434" y="199525"/>
                    <a:pt x="400903" y="203830"/>
                    <a:pt x="323865" y="210794"/>
                  </a:cubicBezTo>
                  <a:cubicBezTo>
                    <a:pt x="246827" y="217757"/>
                    <a:pt x="177575" y="226618"/>
                    <a:pt x="116110" y="237382"/>
                  </a:cubicBezTo>
                  <a:cubicBezTo>
                    <a:pt x="89523" y="241369"/>
                    <a:pt x="65975" y="235673"/>
                    <a:pt x="45465" y="220289"/>
                  </a:cubicBezTo>
                  <a:cubicBezTo>
                    <a:pt x="24955" y="204907"/>
                    <a:pt x="12042" y="183257"/>
                    <a:pt x="6725" y="155342"/>
                  </a:cubicBezTo>
                  <a:cubicBezTo>
                    <a:pt x="5142" y="142998"/>
                    <a:pt x="5269" y="130464"/>
                    <a:pt x="7104" y="117740"/>
                  </a:cubicBezTo>
                  <a:cubicBezTo>
                    <a:pt x="8940" y="105016"/>
                    <a:pt x="12865" y="93243"/>
                    <a:pt x="18878" y="82419"/>
                  </a:cubicBezTo>
                  <a:cubicBezTo>
                    <a:pt x="26601" y="70326"/>
                    <a:pt x="36223" y="61086"/>
                    <a:pt x="47744" y="54692"/>
                  </a:cubicBezTo>
                  <a:cubicBezTo>
                    <a:pt x="59265" y="48298"/>
                    <a:pt x="71925" y="44374"/>
                    <a:pt x="85725" y="42918"/>
                  </a:cubicBezTo>
                  <a:cubicBezTo>
                    <a:pt x="148520" y="32031"/>
                    <a:pt x="220431" y="22661"/>
                    <a:pt x="301456" y="14813"/>
                  </a:cubicBezTo>
                  <a:cubicBezTo>
                    <a:pt x="382483" y="6962"/>
                    <a:pt x="460470" y="2153"/>
                    <a:pt x="535419" y="379"/>
                  </a:cubicBezTo>
                  <a:close/>
                </a:path>
              </a:pathLst>
            </a:cu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113">
              <a:extLst>
                <a:ext uri="{FF2B5EF4-FFF2-40B4-BE49-F238E27FC236}">
                  <a16:creationId xmlns:a16="http://schemas.microsoft.com/office/drawing/2014/main" id="{028460B7-CA6C-9140-9967-8D184E1370A7}"/>
                </a:ext>
              </a:extLst>
            </p:cNvPr>
            <p:cNvSpPr/>
            <p:nvPr/>
          </p:nvSpPr>
          <p:spPr>
            <a:xfrm>
              <a:off x="646562" y="4852128"/>
              <a:ext cx="593870" cy="926036"/>
            </a:xfrm>
            <a:custGeom>
              <a:avLst/>
              <a:gdLst/>
              <a:ahLst/>
              <a:cxnLst/>
              <a:rect l="l" t="t" r="r" b="b"/>
              <a:pathLst>
                <a:path w="1350388" h="2105688">
                  <a:moveTo>
                    <a:pt x="687971" y="25"/>
                  </a:moveTo>
                  <a:lnTo>
                    <a:pt x="712279" y="25"/>
                  </a:lnTo>
                  <a:cubicBezTo>
                    <a:pt x="894524" y="11671"/>
                    <a:pt x="1037459" y="72695"/>
                    <a:pt x="1141084" y="183093"/>
                  </a:cubicBezTo>
                  <a:cubicBezTo>
                    <a:pt x="1244708" y="293490"/>
                    <a:pt x="1309403" y="428956"/>
                    <a:pt x="1335166" y="589489"/>
                  </a:cubicBezTo>
                  <a:cubicBezTo>
                    <a:pt x="1339661" y="614113"/>
                    <a:pt x="1342826" y="640067"/>
                    <a:pt x="1344661" y="667350"/>
                  </a:cubicBezTo>
                  <a:cubicBezTo>
                    <a:pt x="1346497" y="694633"/>
                    <a:pt x="1347383" y="721346"/>
                    <a:pt x="1347320" y="747489"/>
                  </a:cubicBezTo>
                  <a:lnTo>
                    <a:pt x="1350359" y="1242761"/>
                  </a:lnTo>
                  <a:cubicBezTo>
                    <a:pt x="1351055" y="1358096"/>
                    <a:pt x="1339028" y="1469254"/>
                    <a:pt x="1314277" y="1576233"/>
                  </a:cubicBezTo>
                  <a:cubicBezTo>
                    <a:pt x="1289526" y="1683213"/>
                    <a:pt x="1247873" y="1777659"/>
                    <a:pt x="1189319" y="1859571"/>
                  </a:cubicBezTo>
                  <a:cubicBezTo>
                    <a:pt x="1132728" y="1938761"/>
                    <a:pt x="1056006" y="1999151"/>
                    <a:pt x="959155" y="2040740"/>
                  </a:cubicBezTo>
                  <a:cubicBezTo>
                    <a:pt x="862304" y="2082330"/>
                    <a:pt x="756716" y="2103979"/>
                    <a:pt x="642394" y="2105688"/>
                  </a:cubicBezTo>
                  <a:cubicBezTo>
                    <a:pt x="510952" y="2093740"/>
                    <a:pt x="400441" y="2053827"/>
                    <a:pt x="310863" y="1985949"/>
                  </a:cubicBezTo>
                  <a:cubicBezTo>
                    <a:pt x="221284" y="1918071"/>
                    <a:pt x="151287" y="1833144"/>
                    <a:pt x="100870" y="1731168"/>
                  </a:cubicBezTo>
                  <a:cubicBezTo>
                    <a:pt x="50454" y="1629192"/>
                    <a:pt x="18269" y="1521082"/>
                    <a:pt x="4314" y="1406839"/>
                  </a:cubicBezTo>
                  <a:cubicBezTo>
                    <a:pt x="2669" y="1380568"/>
                    <a:pt x="1402" y="1352588"/>
                    <a:pt x="516" y="1322901"/>
                  </a:cubicBezTo>
                  <a:cubicBezTo>
                    <a:pt x="-370" y="1293212"/>
                    <a:pt x="-117" y="1264473"/>
                    <a:pt x="1276" y="1236684"/>
                  </a:cubicBezTo>
                  <a:cubicBezTo>
                    <a:pt x="1402" y="1163507"/>
                    <a:pt x="1909" y="1089571"/>
                    <a:pt x="2795" y="1014875"/>
                  </a:cubicBezTo>
                  <a:cubicBezTo>
                    <a:pt x="3681" y="940179"/>
                    <a:pt x="4188" y="866243"/>
                    <a:pt x="4314" y="793067"/>
                  </a:cubicBezTo>
                  <a:cubicBezTo>
                    <a:pt x="4251" y="681719"/>
                    <a:pt x="18811" y="577778"/>
                    <a:pt x="47993" y="481243"/>
                  </a:cubicBezTo>
                  <a:cubicBezTo>
                    <a:pt x="77174" y="384708"/>
                    <a:pt x="121359" y="298239"/>
                    <a:pt x="180546" y="221833"/>
                  </a:cubicBezTo>
                  <a:cubicBezTo>
                    <a:pt x="235112" y="151253"/>
                    <a:pt x="304490" y="96433"/>
                    <a:pt x="388681" y="57376"/>
                  </a:cubicBezTo>
                  <a:cubicBezTo>
                    <a:pt x="472872" y="18319"/>
                    <a:pt x="572636" y="-799"/>
                    <a:pt x="687971" y="25"/>
                  </a:cubicBezTo>
                  <a:close/>
                  <a:moveTo>
                    <a:pt x="706202" y="197525"/>
                  </a:moveTo>
                  <a:cubicBezTo>
                    <a:pt x="621188" y="194803"/>
                    <a:pt x="547378" y="206325"/>
                    <a:pt x="484773" y="232088"/>
                  </a:cubicBezTo>
                  <a:cubicBezTo>
                    <a:pt x="422168" y="257852"/>
                    <a:pt x="370387" y="295959"/>
                    <a:pt x="329431" y="346411"/>
                  </a:cubicBezTo>
                  <a:cubicBezTo>
                    <a:pt x="287082" y="401799"/>
                    <a:pt x="255558" y="468013"/>
                    <a:pt x="234859" y="545052"/>
                  </a:cubicBezTo>
                  <a:cubicBezTo>
                    <a:pt x="214159" y="622089"/>
                    <a:pt x="203144" y="705774"/>
                    <a:pt x="201815" y="796105"/>
                  </a:cubicBezTo>
                  <a:cubicBezTo>
                    <a:pt x="201562" y="869155"/>
                    <a:pt x="200549" y="942585"/>
                    <a:pt x="198776" y="1016395"/>
                  </a:cubicBezTo>
                  <a:cubicBezTo>
                    <a:pt x="197004" y="1090204"/>
                    <a:pt x="195992" y="1163634"/>
                    <a:pt x="195738" y="1236684"/>
                  </a:cubicBezTo>
                  <a:cubicBezTo>
                    <a:pt x="194156" y="1284097"/>
                    <a:pt x="195802" y="1332078"/>
                    <a:pt x="200676" y="1380631"/>
                  </a:cubicBezTo>
                  <a:cubicBezTo>
                    <a:pt x="205550" y="1429184"/>
                    <a:pt x="214033" y="1476407"/>
                    <a:pt x="226123" y="1522301"/>
                  </a:cubicBezTo>
                  <a:cubicBezTo>
                    <a:pt x="249861" y="1632001"/>
                    <a:pt x="295818" y="1721764"/>
                    <a:pt x="363994" y="1791585"/>
                  </a:cubicBezTo>
                  <a:cubicBezTo>
                    <a:pt x="432169" y="1861407"/>
                    <a:pt x="525983" y="1900274"/>
                    <a:pt x="645432" y="1908187"/>
                  </a:cubicBezTo>
                  <a:cubicBezTo>
                    <a:pt x="733232" y="1911034"/>
                    <a:pt x="808307" y="1898502"/>
                    <a:pt x="870659" y="1870586"/>
                  </a:cubicBezTo>
                  <a:cubicBezTo>
                    <a:pt x="933011" y="1842670"/>
                    <a:pt x="984539" y="1800511"/>
                    <a:pt x="1025242" y="1744109"/>
                  </a:cubicBezTo>
                  <a:cubicBezTo>
                    <a:pt x="1071768" y="1679161"/>
                    <a:pt x="1104812" y="1603200"/>
                    <a:pt x="1124372" y="1516224"/>
                  </a:cubicBezTo>
                  <a:cubicBezTo>
                    <a:pt x="1143932" y="1429247"/>
                    <a:pt x="1153427" y="1338093"/>
                    <a:pt x="1152858" y="1242761"/>
                  </a:cubicBezTo>
                  <a:lnTo>
                    <a:pt x="1149819" y="747489"/>
                  </a:lnTo>
                  <a:cubicBezTo>
                    <a:pt x="1150326" y="664945"/>
                    <a:pt x="1137159" y="583919"/>
                    <a:pt x="1110319" y="504412"/>
                  </a:cubicBezTo>
                  <a:cubicBezTo>
                    <a:pt x="1079618" y="419082"/>
                    <a:pt x="1030116" y="348183"/>
                    <a:pt x="961814" y="291718"/>
                  </a:cubicBezTo>
                  <a:cubicBezTo>
                    <a:pt x="893511" y="235253"/>
                    <a:pt x="808307" y="203854"/>
                    <a:pt x="706202" y="197525"/>
                  </a:cubicBezTo>
                  <a:close/>
                </a:path>
              </a:pathLst>
            </a:custGeom>
            <a:noFill/>
            <a:ln w="127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Group 28">
            <a:extLst>
              <a:ext uri="{FF2B5EF4-FFF2-40B4-BE49-F238E27FC236}">
                <a16:creationId xmlns:a16="http://schemas.microsoft.com/office/drawing/2014/main" id="{53F6720B-B5C3-F248-8FF6-F7A8295DA8A6}"/>
              </a:ext>
            </a:extLst>
          </p:cNvPr>
          <p:cNvGrpSpPr/>
          <p:nvPr/>
        </p:nvGrpSpPr>
        <p:grpSpPr>
          <a:xfrm>
            <a:off x="1502620" y="2242789"/>
            <a:ext cx="4437336" cy="1077218"/>
            <a:chOff x="1458128" y="2045294"/>
            <a:chExt cx="4437336" cy="1077218"/>
          </a:xfrm>
        </p:grpSpPr>
        <p:sp>
          <p:nvSpPr>
            <p:cNvPr id="30" name="矩形 73">
              <a:extLst>
                <a:ext uri="{FF2B5EF4-FFF2-40B4-BE49-F238E27FC236}">
                  <a16:creationId xmlns:a16="http://schemas.microsoft.com/office/drawing/2014/main" id="{35037875-CBF5-4F4C-AEDE-8F63EDBADD56}"/>
                </a:ext>
              </a:extLst>
            </p:cNvPr>
            <p:cNvSpPr/>
            <p:nvPr/>
          </p:nvSpPr>
          <p:spPr>
            <a:xfrm>
              <a:off x="1458128" y="2045294"/>
              <a:ext cx="3694786" cy="1077218"/>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Prevention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How to prevent DeepFake technologies from extracting useful speaker voice biometric to do voice cloning</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31" name="Line 21">
              <a:extLst>
                <a:ext uri="{FF2B5EF4-FFF2-40B4-BE49-F238E27FC236}">
                  <a16:creationId xmlns:a16="http://schemas.microsoft.com/office/drawing/2014/main" id="{9A0C80F3-434F-204E-9583-3AC684CBD321}"/>
                </a:ext>
              </a:extLst>
            </p:cNvPr>
            <p:cNvSpPr>
              <a:spLocks noChangeShapeType="1"/>
            </p:cNvSpPr>
            <p:nvPr/>
          </p:nvSpPr>
          <p:spPr bwMode="auto">
            <a:xfrm flipV="1">
              <a:off x="1535912" y="2412828"/>
              <a:ext cx="4359552" cy="16615"/>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32" name="Group 31">
            <a:extLst>
              <a:ext uri="{FF2B5EF4-FFF2-40B4-BE49-F238E27FC236}">
                <a16:creationId xmlns:a16="http://schemas.microsoft.com/office/drawing/2014/main" id="{EA2C6352-8D4D-FE46-AC3E-993DE04E523E}"/>
              </a:ext>
            </a:extLst>
          </p:cNvPr>
          <p:cNvGrpSpPr/>
          <p:nvPr/>
        </p:nvGrpSpPr>
        <p:grpSpPr>
          <a:xfrm>
            <a:off x="1518620" y="3558249"/>
            <a:ext cx="4437336" cy="892552"/>
            <a:chOff x="1458128" y="2045294"/>
            <a:chExt cx="4437336" cy="892552"/>
          </a:xfrm>
        </p:grpSpPr>
        <p:sp>
          <p:nvSpPr>
            <p:cNvPr id="33" name="矩形 73">
              <a:extLst>
                <a:ext uri="{FF2B5EF4-FFF2-40B4-BE49-F238E27FC236}">
                  <a16:creationId xmlns:a16="http://schemas.microsoft.com/office/drawing/2014/main" id="{EA81F62F-CE33-2444-8FF2-FFD8E930332C}"/>
                </a:ext>
              </a:extLst>
            </p:cNvPr>
            <p:cNvSpPr/>
            <p:nvPr/>
          </p:nvSpPr>
          <p:spPr>
            <a:xfrm>
              <a:off x="1458128" y="2045294"/>
              <a:ext cx="3694786" cy="89255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Detection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How to detect whether the given audio sample is DeepFake created or not</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34" name="Line 21">
              <a:extLst>
                <a:ext uri="{FF2B5EF4-FFF2-40B4-BE49-F238E27FC236}">
                  <a16:creationId xmlns:a16="http://schemas.microsoft.com/office/drawing/2014/main" id="{52A47582-0DAD-3A4B-853A-ADF38A64BADD}"/>
                </a:ext>
              </a:extLst>
            </p:cNvPr>
            <p:cNvSpPr>
              <a:spLocks noChangeShapeType="1"/>
            </p:cNvSpPr>
            <p:nvPr/>
          </p:nvSpPr>
          <p:spPr bwMode="auto">
            <a:xfrm flipV="1">
              <a:off x="1535912" y="2408710"/>
              <a:ext cx="4359552" cy="20734"/>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35" name="Group 34">
            <a:extLst>
              <a:ext uri="{FF2B5EF4-FFF2-40B4-BE49-F238E27FC236}">
                <a16:creationId xmlns:a16="http://schemas.microsoft.com/office/drawing/2014/main" id="{549B8CA8-C544-0F44-8337-44297D2E1571}"/>
              </a:ext>
            </a:extLst>
          </p:cNvPr>
          <p:cNvGrpSpPr/>
          <p:nvPr/>
        </p:nvGrpSpPr>
        <p:grpSpPr>
          <a:xfrm>
            <a:off x="1518619" y="4927285"/>
            <a:ext cx="4437336" cy="1077218"/>
            <a:chOff x="1458128" y="2045294"/>
            <a:chExt cx="4437336" cy="1077218"/>
          </a:xfrm>
        </p:grpSpPr>
        <p:sp>
          <p:nvSpPr>
            <p:cNvPr id="36" name="矩形 73">
              <a:extLst>
                <a:ext uri="{FF2B5EF4-FFF2-40B4-BE49-F238E27FC236}">
                  <a16:creationId xmlns:a16="http://schemas.microsoft.com/office/drawing/2014/main" id="{20A81F5B-8A3E-7C47-B085-CA68D93714C7}"/>
                </a:ext>
              </a:extLst>
            </p:cNvPr>
            <p:cNvSpPr/>
            <p:nvPr/>
          </p:nvSpPr>
          <p:spPr>
            <a:xfrm>
              <a:off x="1458128" y="2045294"/>
              <a:ext cx="3694786" cy="1077218"/>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Reaction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How to raise individual’s awareness in aspects like to be more careful with information leaks and audio information encountered</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37" name="Line 21">
              <a:extLst>
                <a:ext uri="{FF2B5EF4-FFF2-40B4-BE49-F238E27FC236}">
                  <a16:creationId xmlns:a16="http://schemas.microsoft.com/office/drawing/2014/main" id="{F880F7DC-3EC4-6E41-B6C3-2EEF792B946B}"/>
                </a:ext>
              </a:extLst>
            </p:cNvPr>
            <p:cNvSpPr>
              <a:spLocks noChangeShapeType="1"/>
            </p:cNvSpPr>
            <p:nvPr/>
          </p:nvSpPr>
          <p:spPr bwMode="auto">
            <a:xfrm flipV="1">
              <a:off x="1535912" y="2365887"/>
              <a:ext cx="4359552" cy="63558"/>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sp>
        <p:nvSpPr>
          <p:cNvPr id="38" name="Line 21">
            <a:extLst>
              <a:ext uri="{FF2B5EF4-FFF2-40B4-BE49-F238E27FC236}">
                <a16:creationId xmlns:a16="http://schemas.microsoft.com/office/drawing/2014/main" id="{D1AEFFFD-245A-7A4B-804F-04BAFDE4AEB7}"/>
              </a:ext>
            </a:extLst>
          </p:cNvPr>
          <p:cNvSpPr>
            <a:spLocks noChangeShapeType="1"/>
          </p:cNvSpPr>
          <p:nvPr/>
        </p:nvSpPr>
        <p:spPr bwMode="auto">
          <a:xfrm flipH="1">
            <a:off x="6093631" y="2610323"/>
            <a:ext cx="2369" cy="2675979"/>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39" name="Triangle 38">
            <a:extLst>
              <a:ext uri="{FF2B5EF4-FFF2-40B4-BE49-F238E27FC236}">
                <a16:creationId xmlns:a16="http://schemas.microsoft.com/office/drawing/2014/main" id="{E28A9310-A81E-3447-A2A5-4B8BCB927E41}"/>
              </a:ext>
            </a:extLst>
          </p:cNvPr>
          <p:cNvSpPr/>
          <p:nvPr/>
        </p:nvSpPr>
        <p:spPr>
          <a:xfrm rot="5400000">
            <a:off x="6197517" y="3575167"/>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40211C88-24EF-364A-A768-18D1D8DAB013}"/>
              </a:ext>
            </a:extLst>
          </p:cNvPr>
          <p:cNvSpPr txBox="1"/>
          <p:nvPr/>
        </p:nvSpPr>
        <p:spPr>
          <a:xfrm>
            <a:off x="6551177" y="3404190"/>
            <a:ext cx="3809997" cy="1346907"/>
          </a:xfrm>
          <a:prstGeom prst="rect">
            <a:avLst/>
          </a:prstGeom>
          <a:noFill/>
        </p:spPr>
        <p:txBody>
          <a:bodyPr wrap="square">
            <a:spAutoFit/>
          </a:bodyPr>
          <a:lstStyle/>
          <a:p>
            <a:pPr>
              <a:lnSpc>
                <a:spcPct val="150000"/>
              </a:lnSpc>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Feature-based Approach</a:t>
            </a:r>
          </a:p>
          <a:p>
            <a:pPr>
              <a:lnSpc>
                <a:spcPct val="150000"/>
              </a:lnSpc>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Image-based Approach</a:t>
            </a:r>
          </a:p>
          <a:p>
            <a:pPr>
              <a:lnSpc>
                <a:spcPct val="150000"/>
              </a:lnSpc>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Human-Machine Difference Approach</a:t>
            </a:r>
          </a:p>
          <a:p>
            <a:pPr>
              <a:lnSpc>
                <a:spcPct val="150000"/>
              </a:lnSpc>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Detection and Labelling</a:t>
            </a: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41" name="Triangle 40">
            <a:extLst>
              <a:ext uri="{FF2B5EF4-FFF2-40B4-BE49-F238E27FC236}">
                <a16:creationId xmlns:a16="http://schemas.microsoft.com/office/drawing/2014/main" id="{394FF3B7-208A-684F-B15A-BC8B5ACC6B8C}"/>
              </a:ext>
            </a:extLst>
          </p:cNvPr>
          <p:cNvSpPr/>
          <p:nvPr/>
        </p:nvSpPr>
        <p:spPr>
          <a:xfrm rot="5400000">
            <a:off x="6197517" y="3874979"/>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riangle 41">
            <a:extLst>
              <a:ext uri="{FF2B5EF4-FFF2-40B4-BE49-F238E27FC236}">
                <a16:creationId xmlns:a16="http://schemas.microsoft.com/office/drawing/2014/main" id="{F2236BC3-BD5D-704D-A954-6E638D13EC65}"/>
              </a:ext>
            </a:extLst>
          </p:cNvPr>
          <p:cNvSpPr/>
          <p:nvPr/>
        </p:nvSpPr>
        <p:spPr>
          <a:xfrm rot="5400000">
            <a:off x="6197517" y="4174792"/>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riangle 42">
            <a:extLst>
              <a:ext uri="{FF2B5EF4-FFF2-40B4-BE49-F238E27FC236}">
                <a16:creationId xmlns:a16="http://schemas.microsoft.com/office/drawing/2014/main" id="{684993AD-38DF-324E-B073-4CD90D5EACAF}"/>
              </a:ext>
            </a:extLst>
          </p:cNvPr>
          <p:cNvSpPr/>
          <p:nvPr/>
        </p:nvSpPr>
        <p:spPr>
          <a:xfrm rot="5400000">
            <a:off x="6197516" y="2517925"/>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69AD818B-FE86-D147-9351-0516102DAC94}"/>
              </a:ext>
            </a:extLst>
          </p:cNvPr>
          <p:cNvSpPr txBox="1"/>
          <p:nvPr/>
        </p:nvSpPr>
        <p:spPr>
          <a:xfrm>
            <a:off x="6511184" y="2354735"/>
            <a:ext cx="3809997" cy="374526"/>
          </a:xfrm>
          <a:prstGeom prst="rect">
            <a:avLst/>
          </a:prstGeom>
          <a:noFill/>
        </p:spPr>
        <p:txBody>
          <a:bodyPr wrap="square">
            <a:spAutoFit/>
          </a:bodyPr>
          <a:lstStyle/>
          <a:p>
            <a:pPr>
              <a:lnSpc>
                <a:spcPct val="150000"/>
              </a:lnSpc>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Speaker Anonymization</a:t>
            </a:r>
          </a:p>
        </p:txBody>
      </p:sp>
      <p:sp>
        <p:nvSpPr>
          <p:cNvPr id="45" name="Triangle 44">
            <a:extLst>
              <a:ext uri="{FF2B5EF4-FFF2-40B4-BE49-F238E27FC236}">
                <a16:creationId xmlns:a16="http://schemas.microsoft.com/office/drawing/2014/main" id="{ABF93CD8-B644-3240-8306-77ABDE0D221A}"/>
              </a:ext>
            </a:extLst>
          </p:cNvPr>
          <p:cNvSpPr/>
          <p:nvPr/>
        </p:nvSpPr>
        <p:spPr>
          <a:xfrm rot="5400000">
            <a:off x="6197516" y="4500211"/>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598DC470-6DD5-B54C-9C1D-2A14EBFBB058}"/>
              </a:ext>
            </a:extLst>
          </p:cNvPr>
          <p:cNvSpPr txBox="1"/>
          <p:nvPr/>
        </p:nvSpPr>
        <p:spPr>
          <a:xfrm>
            <a:off x="6551177" y="4955946"/>
            <a:ext cx="3809997" cy="700000"/>
          </a:xfrm>
          <a:prstGeom prst="rect">
            <a:avLst/>
          </a:prstGeom>
          <a:noFill/>
        </p:spPr>
        <p:txBody>
          <a:bodyPr wrap="square">
            <a:spAutoFit/>
          </a:bodyPr>
          <a:lstStyle/>
          <a:p>
            <a:pPr>
              <a:lnSpc>
                <a:spcPct val="150000"/>
              </a:lnSpc>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Security Training Program</a:t>
            </a:r>
          </a:p>
          <a:p>
            <a:pPr>
              <a:lnSpc>
                <a:spcPct val="150000"/>
              </a:lnSpc>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Secure Digital Profile</a:t>
            </a: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47" name="Triangle 46">
            <a:extLst>
              <a:ext uri="{FF2B5EF4-FFF2-40B4-BE49-F238E27FC236}">
                <a16:creationId xmlns:a16="http://schemas.microsoft.com/office/drawing/2014/main" id="{3CD054EC-EBE5-BF4F-BD14-553970966AA7}"/>
              </a:ext>
            </a:extLst>
          </p:cNvPr>
          <p:cNvSpPr/>
          <p:nvPr/>
        </p:nvSpPr>
        <p:spPr>
          <a:xfrm rot="5400000">
            <a:off x="6195146" y="5112676"/>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riangle 47">
            <a:extLst>
              <a:ext uri="{FF2B5EF4-FFF2-40B4-BE49-F238E27FC236}">
                <a16:creationId xmlns:a16="http://schemas.microsoft.com/office/drawing/2014/main" id="{70600F60-9AF8-4B41-8FB4-58B75B663EB7}"/>
              </a:ext>
            </a:extLst>
          </p:cNvPr>
          <p:cNvSpPr/>
          <p:nvPr/>
        </p:nvSpPr>
        <p:spPr>
          <a:xfrm rot="5400000">
            <a:off x="6192674" y="5430824"/>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矩形 73">
            <a:extLst>
              <a:ext uri="{FF2B5EF4-FFF2-40B4-BE49-F238E27FC236}">
                <a16:creationId xmlns:a16="http://schemas.microsoft.com/office/drawing/2014/main" id="{612EF982-8A59-314C-9336-FBA30F2B369C}"/>
              </a:ext>
            </a:extLst>
          </p:cNvPr>
          <p:cNvSpPr/>
          <p:nvPr/>
        </p:nvSpPr>
        <p:spPr>
          <a:xfrm>
            <a:off x="515775" y="1160882"/>
            <a:ext cx="4947178" cy="892552"/>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Why Need To Defend Against DeepFake Audio</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r>
              <a:rPr lang="en-US" altLang="zh-CN" sz="1200" dirty="0">
                <a:solidFill>
                  <a:prstClr val="black">
                    <a:lumMod val="75000"/>
                    <a:lumOff val="25000"/>
                  </a:prstClr>
                </a:solidFill>
                <a:latin typeface="Century Gothic" panose="020B0502020202020204" pitchFamily="34" charset="0"/>
                <a:ea typeface="宋体" panose="02010600030101010101" pitchFamily="2" charset="-122"/>
              </a:rPr>
              <a:t>Generated Synthetic audio empower criminals for spam calls, fraud, fake news, impersonation of individuals</a:t>
            </a:r>
            <a:endParaRPr lang="en-US" altLang="zh-CN" sz="1200" dirty="0">
              <a:solidFill>
                <a:schemeClr val="accent1"/>
              </a:solidFill>
              <a:latin typeface="微软雅黑" panose="020B0503020204020204" pitchFamily="34" charset="-122"/>
              <a:ea typeface="微软雅黑" panose="020B0503020204020204" pitchFamily="34" charset="-122"/>
            </a:endParaRPr>
          </a:p>
        </p:txBody>
      </p:sp>
      <p:sp>
        <p:nvSpPr>
          <p:cNvPr id="50" name="Line 21">
            <a:extLst>
              <a:ext uri="{FF2B5EF4-FFF2-40B4-BE49-F238E27FC236}">
                <a16:creationId xmlns:a16="http://schemas.microsoft.com/office/drawing/2014/main" id="{292B7A12-83CE-D84D-9287-F303EA974FA5}"/>
              </a:ext>
            </a:extLst>
          </p:cNvPr>
          <p:cNvSpPr>
            <a:spLocks noChangeShapeType="1"/>
          </p:cNvSpPr>
          <p:nvPr/>
        </p:nvSpPr>
        <p:spPr bwMode="auto">
          <a:xfrm flipV="1">
            <a:off x="597837" y="1525938"/>
            <a:ext cx="4359552" cy="16615"/>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dirty="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Tree>
    <p:extLst>
      <p:ext uri="{BB962C8B-B14F-4D97-AF65-F5344CB8AC3E}">
        <p14:creationId xmlns:p14="http://schemas.microsoft.com/office/powerpoint/2010/main" val="70533789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9" presetClass="entr" presetSubtype="0" decel="10000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 calcmode="lin" valueType="num">
                                      <p:cBhvr>
                                        <p:cTn id="9" dur="500" fill="hold"/>
                                        <p:tgtEl>
                                          <p:spTgt spid="20"/>
                                        </p:tgtEl>
                                        <p:attrNameLst>
                                          <p:attrName>style.rotation</p:attrName>
                                        </p:attrNameLst>
                                      </p:cBhvr>
                                      <p:tavLst>
                                        <p:tav tm="0">
                                          <p:val>
                                            <p:fltVal val="360"/>
                                          </p:val>
                                        </p:tav>
                                        <p:tav tm="100000">
                                          <p:val>
                                            <p:fltVal val="0"/>
                                          </p:val>
                                        </p:tav>
                                      </p:tavLst>
                                    </p:anim>
                                    <p:animEffect transition="in" filter="fade">
                                      <p:cBhvr>
                                        <p:cTn id="10" dur="500"/>
                                        <p:tgtEl>
                                          <p:spTgt spid="20"/>
                                        </p:tgtEl>
                                      </p:cBhvr>
                                    </p:animEffect>
                                  </p:childTnLst>
                                </p:cTn>
                              </p:par>
                            </p:childTnLst>
                          </p:cTn>
                        </p:par>
                      </p:childTnLst>
                    </p:cTn>
                  </p:par>
                  <p:par>
                    <p:cTn id="11" fill="hold">
                      <p:stCondLst>
                        <p:cond delay="indefinite"/>
                      </p:stCondLst>
                      <p:childTnLst>
                        <p:par>
                          <p:cTn id="12" fill="hold">
                            <p:stCondLst>
                              <p:cond delay="0"/>
                            </p:stCondLst>
                            <p:childTnLst>
                              <p:par>
                                <p:cTn id="13" presetID="49" presetClass="entr" presetSubtype="0" decel="10000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p:cTn id="15" dur="500" fill="hold"/>
                                        <p:tgtEl>
                                          <p:spTgt spid="23"/>
                                        </p:tgtEl>
                                        <p:attrNameLst>
                                          <p:attrName>ppt_w</p:attrName>
                                        </p:attrNameLst>
                                      </p:cBhvr>
                                      <p:tavLst>
                                        <p:tav tm="0">
                                          <p:val>
                                            <p:fltVal val="0"/>
                                          </p:val>
                                        </p:tav>
                                        <p:tav tm="100000">
                                          <p:val>
                                            <p:strVal val="#ppt_w"/>
                                          </p:val>
                                        </p:tav>
                                      </p:tavLst>
                                    </p:anim>
                                    <p:anim calcmode="lin" valueType="num">
                                      <p:cBhvr>
                                        <p:cTn id="16" dur="500" fill="hold"/>
                                        <p:tgtEl>
                                          <p:spTgt spid="23"/>
                                        </p:tgtEl>
                                        <p:attrNameLst>
                                          <p:attrName>ppt_h</p:attrName>
                                        </p:attrNameLst>
                                      </p:cBhvr>
                                      <p:tavLst>
                                        <p:tav tm="0">
                                          <p:val>
                                            <p:fltVal val="0"/>
                                          </p:val>
                                        </p:tav>
                                        <p:tav tm="100000">
                                          <p:val>
                                            <p:strVal val="#ppt_h"/>
                                          </p:val>
                                        </p:tav>
                                      </p:tavLst>
                                    </p:anim>
                                    <p:anim calcmode="lin" valueType="num">
                                      <p:cBhvr>
                                        <p:cTn id="17" dur="500" fill="hold"/>
                                        <p:tgtEl>
                                          <p:spTgt spid="23"/>
                                        </p:tgtEl>
                                        <p:attrNameLst>
                                          <p:attrName>style.rotation</p:attrName>
                                        </p:attrNameLst>
                                      </p:cBhvr>
                                      <p:tavLst>
                                        <p:tav tm="0">
                                          <p:val>
                                            <p:fltVal val="360"/>
                                          </p:val>
                                        </p:tav>
                                        <p:tav tm="100000">
                                          <p:val>
                                            <p:fltVal val="0"/>
                                          </p:val>
                                        </p:tav>
                                      </p:tavLst>
                                    </p:anim>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49" presetClass="entr" presetSubtype="0" decel="100000" fill="hold" nodeType="clickEffect">
                                  <p:stCondLst>
                                    <p:cond delay="0"/>
                                  </p:stCondLst>
                                  <p:childTnLst>
                                    <p:set>
                                      <p:cBhvr>
                                        <p:cTn id="22" dur="1" fill="hold">
                                          <p:stCondLst>
                                            <p:cond delay="0"/>
                                          </p:stCondLst>
                                        </p:cTn>
                                        <p:tgtEl>
                                          <p:spTgt spid="26"/>
                                        </p:tgtEl>
                                        <p:attrNameLst>
                                          <p:attrName>style.visibility</p:attrName>
                                        </p:attrNameLst>
                                      </p:cBhvr>
                                      <p:to>
                                        <p:strVal val="visible"/>
                                      </p:to>
                                    </p:set>
                                    <p:anim calcmode="lin" valueType="num">
                                      <p:cBhvr>
                                        <p:cTn id="23" dur="500" fill="hold"/>
                                        <p:tgtEl>
                                          <p:spTgt spid="26"/>
                                        </p:tgtEl>
                                        <p:attrNameLst>
                                          <p:attrName>ppt_w</p:attrName>
                                        </p:attrNameLst>
                                      </p:cBhvr>
                                      <p:tavLst>
                                        <p:tav tm="0">
                                          <p:val>
                                            <p:fltVal val="0"/>
                                          </p:val>
                                        </p:tav>
                                        <p:tav tm="100000">
                                          <p:val>
                                            <p:strVal val="#ppt_w"/>
                                          </p:val>
                                        </p:tav>
                                      </p:tavLst>
                                    </p:anim>
                                    <p:anim calcmode="lin" valueType="num">
                                      <p:cBhvr>
                                        <p:cTn id="24" dur="500" fill="hold"/>
                                        <p:tgtEl>
                                          <p:spTgt spid="26"/>
                                        </p:tgtEl>
                                        <p:attrNameLst>
                                          <p:attrName>ppt_h</p:attrName>
                                        </p:attrNameLst>
                                      </p:cBhvr>
                                      <p:tavLst>
                                        <p:tav tm="0">
                                          <p:val>
                                            <p:fltVal val="0"/>
                                          </p:val>
                                        </p:tav>
                                        <p:tav tm="100000">
                                          <p:val>
                                            <p:strVal val="#ppt_h"/>
                                          </p:val>
                                        </p:tav>
                                      </p:tavLst>
                                    </p:anim>
                                    <p:anim calcmode="lin" valueType="num">
                                      <p:cBhvr>
                                        <p:cTn id="25" dur="500" fill="hold"/>
                                        <p:tgtEl>
                                          <p:spTgt spid="26"/>
                                        </p:tgtEl>
                                        <p:attrNameLst>
                                          <p:attrName>style.rotation</p:attrName>
                                        </p:attrNameLst>
                                      </p:cBhvr>
                                      <p:tavLst>
                                        <p:tav tm="0">
                                          <p:val>
                                            <p:fltVal val="360"/>
                                          </p:val>
                                        </p:tav>
                                        <p:tav tm="100000">
                                          <p:val>
                                            <p:fltVal val="0"/>
                                          </p:val>
                                        </p:tav>
                                      </p:tavLst>
                                    </p:anim>
                                    <p:animEffect transition="in" filter="fade">
                                      <p:cBhvr>
                                        <p:cTn id="26"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03742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DeepFake Audio Defend Methods – Detection Feature Based Approach</a:t>
            </a: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矩形 4">
            <a:extLst>
              <a:ext uri="{FF2B5EF4-FFF2-40B4-BE49-F238E27FC236}">
                <a16:creationId xmlns:a16="http://schemas.microsoft.com/office/drawing/2014/main" id="{137599B7-E3A6-A24C-BAF9-219DE0284342}"/>
              </a:ext>
            </a:extLst>
          </p:cNvPr>
          <p:cNvSpPr/>
          <p:nvPr/>
        </p:nvSpPr>
        <p:spPr>
          <a:xfrm>
            <a:off x="6352786" y="1146243"/>
            <a:ext cx="4313872" cy="5478423"/>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SzPct val="100000"/>
            </a:pPr>
            <a:r>
              <a:rPr lang="en-CA" altLang="zh-CN" sz="1400" u="sng" dirty="0">
                <a:latin typeface="Century Gothic" panose="020B0502020202020204" pitchFamily="34" charset="0"/>
              </a:rPr>
              <a:t>Step 1. </a:t>
            </a:r>
          </a:p>
          <a:p>
            <a:pPr>
              <a:buSzPct val="100000"/>
            </a:pPr>
            <a:r>
              <a:rPr lang="en-CA" altLang="zh-CN" sz="1400" dirty="0">
                <a:latin typeface="Century Gothic" panose="020B0502020202020204" pitchFamily="34" charset="0"/>
              </a:rPr>
              <a:t>Convert the audio file into the digital form of the audio file : a time series of the sampling rate </a:t>
            </a:r>
          </a:p>
          <a:p>
            <a:pPr>
              <a:buSzPct val="100000"/>
            </a:pPr>
            <a:endParaRPr lang="en-CA" altLang="zh-CN" sz="1400" dirty="0">
              <a:latin typeface="Century Gothic" panose="020B0502020202020204" pitchFamily="34" charset="0"/>
            </a:endParaRPr>
          </a:p>
          <a:p>
            <a:pPr>
              <a:buSzPct val="100000"/>
            </a:pPr>
            <a:endParaRPr lang="en-CA" altLang="zh-CN" sz="1400" dirty="0">
              <a:latin typeface="Century Gothic" panose="020B0502020202020204" pitchFamily="34" charset="0"/>
            </a:endParaRPr>
          </a:p>
          <a:p>
            <a:pPr>
              <a:buSzPct val="100000"/>
            </a:pPr>
            <a:endParaRPr lang="en-CA" altLang="zh-CN" sz="1400" dirty="0">
              <a:latin typeface="Century Gothic" panose="020B0502020202020204" pitchFamily="34" charset="0"/>
            </a:endParaRPr>
          </a:p>
          <a:p>
            <a:pPr>
              <a:buSzPct val="100000"/>
            </a:pPr>
            <a:endParaRPr lang="en-CA" altLang="zh-CN" sz="1400" dirty="0">
              <a:latin typeface="Century Gothic" panose="020B0502020202020204" pitchFamily="34" charset="0"/>
            </a:endParaRPr>
          </a:p>
          <a:p>
            <a:pPr>
              <a:buSzPct val="100000"/>
            </a:pPr>
            <a:endParaRPr lang="en-CA" altLang="zh-CN" sz="1400" dirty="0">
              <a:latin typeface="Century Gothic" panose="020B0502020202020204" pitchFamily="34" charset="0"/>
            </a:endParaRPr>
          </a:p>
          <a:p>
            <a:pPr>
              <a:buSzPct val="100000"/>
            </a:pPr>
            <a:endParaRPr lang="en-CA" altLang="zh-CN" sz="1400" dirty="0">
              <a:latin typeface="Century Gothic" panose="020B0502020202020204" pitchFamily="34" charset="0"/>
            </a:endParaRPr>
          </a:p>
          <a:p>
            <a:pPr>
              <a:buSzPct val="100000"/>
            </a:pPr>
            <a:endParaRPr lang="en-CA" altLang="zh-CN" sz="1400" dirty="0">
              <a:latin typeface="Century Gothic" panose="020B0502020202020204" pitchFamily="34" charset="0"/>
            </a:endParaRPr>
          </a:p>
          <a:p>
            <a:pPr>
              <a:buSzPct val="100000"/>
            </a:pPr>
            <a:endParaRPr lang="en-CA" altLang="zh-CN" sz="1400" dirty="0">
              <a:latin typeface="Century Gothic" panose="020B0502020202020204" pitchFamily="34" charset="0"/>
            </a:endParaRPr>
          </a:p>
          <a:p>
            <a:pPr>
              <a:buSzPct val="100000"/>
            </a:pPr>
            <a:r>
              <a:rPr lang="en-CA" altLang="zh-CN" sz="1400" dirty="0">
                <a:latin typeface="Century Gothic" panose="020B0502020202020204" pitchFamily="34" charset="0"/>
              </a:rPr>
              <a:t>Step 1,2 utilize </a:t>
            </a:r>
            <a:r>
              <a:rPr lang="en-CA" altLang="zh-CN" sz="1400" dirty="0" err="1">
                <a:latin typeface="Century Gothic" panose="020B0502020202020204" pitchFamily="34" charset="0"/>
              </a:rPr>
              <a:t>librosa</a:t>
            </a:r>
            <a:r>
              <a:rPr lang="en-CA" altLang="zh-CN" sz="1400" dirty="0">
                <a:latin typeface="Century Gothic" panose="020B0502020202020204" pitchFamily="34" charset="0"/>
              </a:rPr>
              <a:t>: a python package</a:t>
            </a:r>
          </a:p>
          <a:p>
            <a:pPr>
              <a:buSzPct val="100000"/>
            </a:pPr>
            <a:endParaRPr lang="en-CA" altLang="zh-CN" sz="1400" dirty="0">
              <a:latin typeface="Century Gothic" panose="020B0502020202020204" pitchFamily="34" charset="0"/>
            </a:endParaRPr>
          </a:p>
          <a:p>
            <a:pPr>
              <a:buSzPct val="100000"/>
            </a:pPr>
            <a:r>
              <a:rPr lang="en-CA" altLang="zh-CN" sz="1400" u="sng" dirty="0">
                <a:latin typeface="Century Gothic" panose="020B0502020202020204" pitchFamily="34" charset="0"/>
              </a:rPr>
              <a:t>Step 3.</a:t>
            </a:r>
          </a:p>
          <a:p>
            <a:pPr>
              <a:buSzPct val="100000"/>
            </a:pPr>
            <a:r>
              <a:rPr lang="en-CA" altLang="zh-CN" sz="1400" dirty="0">
                <a:latin typeface="Century Gothic" panose="020B0502020202020204" pitchFamily="34" charset="0"/>
              </a:rPr>
              <a:t>Feed the 37 spectral features into the machine learning algorithms for the classification of audio as fake or real</a:t>
            </a:r>
          </a:p>
          <a:p>
            <a:pPr>
              <a:buSzPct val="100000"/>
            </a:pPr>
            <a:endParaRPr lang="en-CA" altLang="zh-CN" sz="1400" dirty="0">
              <a:latin typeface="Century Gothic" panose="020B0502020202020204" pitchFamily="34" charset="0"/>
            </a:endParaRPr>
          </a:p>
          <a:p>
            <a:pPr marL="285750" indent="-285750">
              <a:buSzPct val="100000"/>
              <a:buFont typeface="Arial" panose="020B0604020202020204" pitchFamily="34" charset="0"/>
              <a:buChar char="•"/>
            </a:pPr>
            <a:r>
              <a:rPr lang="en-CA" altLang="zh-CN" sz="1400" dirty="0">
                <a:latin typeface="Century Gothic" panose="020B0502020202020204" pitchFamily="34" charset="0"/>
              </a:rPr>
              <a:t>SVM: Support Vector Machine</a:t>
            </a:r>
          </a:p>
          <a:p>
            <a:pPr marL="285750" indent="-285750">
              <a:buSzPct val="100000"/>
              <a:buFont typeface="Arial" panose="020B0604020202020204" pitchFamily="34" charset="0"/>
              <a:buChar char="•"/>
            </a:pPr>
            <a:r>
              <a:rPr lang="en-CA" altLang="zh-CN" sz="1400" dirty="0">
                <a:latin typeface="Century Gothic" panose="020B0502020202020204" pitchFamily="34" charset="0"/>
              </a:rPr>
              <a:t>RF: Random Forest</a:t>
            </a:r>
          </a:p>
          <a:p>
            <a:pPr marL="285750" indent="-285750">
              <a:buSzPct val="100000"/>
              <a:buFont typeface="Arial" panose="020B0604020202020204" pitchFamily="34" charset="0"/>
              <a:buChar char="•"/>
            </a:pPr>
            <a:r>
              <a:rPr lang="en-CA" altLang="zh-CN" sz="1400" dirty="0">
                <a:latin typeface="Century Gothic" panose="020B0502020202020204" pitchFamily="34" charset="0"/>
              </a:rPr>
              <a:t>KNN: K-Nearest Neighbors</a:t>
            </a:r>
          </a:p>
          <a:p>
            <a:pPr marL="285750" indent="-285750">
              <a:buSzPct val="100000"/>
              <a:buFont typeface="Arial" panose="020B0604020202020204" pitchFamily="34" charset="0"/>
              <a:buChar char="•"/>
            </a:pPr>
            <a:r>
              <a:rPr lang="en-CA" altLang="zh-CN" sz="1400" dirty="0">
                <a:latin typeface="Century Gothic" panose="020B0502020202020204" pitchFamily="34" charset="0"/>
              </a:rPr>
              <a:t>LGBM: Light Gradient Boosting Machines</a:t>
            </a:r>
          </a:p>
          <a:p>
            <a:pPr marL="285750" indent="-285750">
              <a:buSzPct val="100000"/>
              <a:buFont typeface="Arial" panose="020B0604020202020204" pitchFamily="34" charset="0"/>
              <a:buChar char="•"/>
            </a:pPr>
            <a:r>
              <a:rPr lang="en-CA" altLang="zh-CN" sz="1400" dirty="0" err="1">
                <a:latin typeface="Century Gothic" panose="020B0502020202020204" pitchFamily="34" charset="0"/>
              </a:rPr>
              <a:t>XGBoost</a:t>
            </a:r>
            <a:r>
              <a:rPr lang="en-CA" altLang="zh-CN" sz="1400" dirty="0">
                <a:latin typeface="Century Gothic" panose="020B0502020202020204" pitchFamily="34" charset="0"/>
              </a:rPr>
              <a:t>: Extreme Gradient Boost</a:t>
            </a:r>
          </a:p>
          <a:p>
            <a:pPr>
              <a:buSzPct val="100000"/>
            </a:pPr>
            <a:endParaRPr lang="en-CA" altLang="zh-CN" sz="1400" dirty="0">
              <a:solidFill>
                <a:prstClr val="black">
                  <a:lumMod val="75000"/>
                  <a:lumOff val="25000"/>
                </a:prstClr>
              </a:solidFill>
              <a:latin typeface="Century Gothic" panose="020B0502020202020204" pitchFamily="34" charset="0"/>
              <a:ea typeface="宋体" panose="02010600030101010101" pitchFamily="2" charset="-122"/>
            </a:endParaRPr>
          </a:p>
          <a:p>
            <a:pPr>
              <a:buSzPct val="100000"/>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Hyperparameter Optimization: </a:t>
            </a:r>
            <a:r>
              <a:rPr lang="en-US" altLang="zh-CN" sz="1400" dirty="0" err="1">
                <a:solidFill>
                  <a:prstClr val="black">
                    <a:lumMod val="75000"/>
                    <a:lumOff val="25000"/>
                  </a:prstClr>
                </a:solidFill>
                <a:latin typeface="Century Gothic" panose="020B0502020202020204" pitchFamily="34" charset="0"/>
                <a:ea typeface="宋体" panose="02010600030101010101" pitchFamily="2" charset="-122"/>
              </a:rPr>
              <a:t>GridSearchCV</a:t>
            </a:r>
            <a:endParaRPr lang="en-US" altLang="zh-CN" sz="1400" dirty="0">
              <a:solidFill>
                <a:prstClr val="black">
                  <a:lumMod val="75000"/>
                  <a:lumOff val="25000"/>
                </a:prstClr>
              </a:solidFill>
              <a:latin typeface="Century Gothic" panose="020B0502020202020204" pitchFamily="34" charset="0"/>
              <a:ea typeface="宋体" panose="02010600030101010101" pitchFamily="2" charset="-122"/>
            </a:endParaRPr>
          </a:p>
        </p:txBody>
      </p:sp>
      <p:pic>
        <p:nvPicPr>
          <p:cNvPr id="23" name="Picture 22" descr="Diagram, schematic&#10;&#10;Description automatically generated">
            <a:extLst>
              <a:ext uri="{FF2B5EF4-FFF2-40B4-BE49-F238E27FC236}">
                <a16:creationId xmlns:a16="http://schemas.microsoft.com/office/drawing/2014/main" id="{E0489DD1-1F0F-FF4A-8569-D257038CF9F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4556" t="28767" r="27189"/>
          <a:stretch/>
        </p:blipFill>
        <p:spPr>
          <a:xfrm>
            <a:off x="188450" y="2985162"/>
            <a:ext cx="4661118" cy="2818410"/>
          </a:xfrm>
          <a:prstGeom prst="rect">
            <a:avLst/>
          </a:prstGeom>
        </p:spPr>
      </p:pic>
      <p:pic>
        <p:nvPicPr>
          <p:cNvPr id="3074" name="Picture 2" descr="80,267 Vector Sound Wave Stock Illustrations, Cliparts and Royalty Free  Vector Sound Wave Vectors">
            <a:extLst>
              <a:ext uri="{FF2B5EF4-FFF2-40B4-BE49-F238E27FC236}">
                <a16:creationId xmlns:a16="http://schemas.microsoft.com/office/drawing/2014/main" id="{ADD1DC25-BFA7-D342-BE2A-57A4197611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51905" y="1487170"/>
            <a:ext cx="1134208" cy="851916"/>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Arrow Connector 2">
            <a:extLst>
              <a:ext uri="{FF2B5EF4-FFF2-40B4-BE49-F238E27FC236}">
                <a16:creationId xmlns:a16="http://schemas.microsoft.com/office/drawing/2014/main" id="{3D682A83-D1B6-6F46-86BA-A2C244D75853}"/>
              </a:ext>
            </a:extLst>
          </p:cNvPr>
          <p:cNvCxnSpPr/>
          <p:nvPr/>
        </p:nvCxnSpPr>
        <p:spPr>
          <a:xfrm>
            <a:off x="2519009" y="2523290"/>
            <a:ext cx="0" cy="3229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 name="Triangle 23">
            <a:extLst>
              <a:ext uri="{FF2B5EF4-FFF2-40B4-BE49-F238E27FC236}">
                <a16:creationId xmlns:a16="http://schemas.microsoft.com/office/drawing/2014/main" id="{4D9FBD58-3C35-5D4B-82A5-E18B6C2D5837}"/>
              </a:ext>
            </a:extLst>
          </p:cNvPr>
          <p:cNvSpPr/>
          <p:nvPr/>
        </p:nvSpPr>
        <p:spPr>
          <a:xfrm rot="5400000">
            <a:off x="6179160" y="1239338"/>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riangle 24">
            <a:extLst>
              <a:ext uri="{FF2B5EF4-FFF2-40B4-BE49-F238E27FC236}">
                <a16:creationId xmlns:a16="http://schemas.microsoft.com/office/drawing/2014/main" id="{36AD9284-9D74-3346-BD34-A53DFC7C9B79}"/>
              </a:ext>
            </a:extLst>
          </p:cNvPr>
          <p:cNvSpPr/>
          <p:nvPr/>
        </p:nvSpPr>
        <p:spPr>
          <a:xfrm rot="5400000">
            <a:off x="8318312" y="2203459"/>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riangle 25">
            <a:extLst>
              <a:ext uri="{FF2B5EF4-FFF2-40B4-BE49-F238E27FC236}">
                <a16:creationId xmlns:a16="http://schemas.microsoft.com/office/drawing/2014/main" id="{4EC44302-1DFE-8143-AA2F-273B37B02721}"/>
              </a:ext>
            </a:extLst>
          </p:cNvPr>
          <p:cNvSpPr/>
          <p:nvPr/>
        </p:nvSpPr>
        <p:spPr>
          <a:xfrm rot="5400000">
            <a:off x="6179159" y="3969169"/>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Diagram&#10;&#10;Description automatically generated">
            <a:extLst>
              <a:ext uri="{FF2B5EF4-FFF2-40B4-BE49-F238E27FC236}">
                <a16:creationId xmlns:a16="http://schemas.microsoft.com/office/drawing/2014/main" id="{C9FD91A5-BA80-3A49-A414-E49AB6980CDD}"/>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781916" y="1825578"/>
            <a:ext cx="4429315" cy="1531805"/>
          </a:xfrm>
          <a:prstGeom prst="rect">
            <a:avLst/>
          </a:prstGeom>
        </p:spPr>
      </p:pic>
      <p:sp>
        <p:nvSpPr>
          <p:cNvPr id="16" name="TextBox 15">
            <a:extLst>
              <a:ext uri="{FF2B5EF4-FFF2-40B4-BE49-F238E27FC236}">
                <a16:creationId xmlns:a16="http://schemas.microsoft.com/office/drawing/2014/main" id="{F2D91A58-81EF-214C-8AEE-C547576818A5}"/>
              </a:ext>
            </a:extLst>
          </p:cNvPr>
          <p:cNvSpPr txBox="1"/>
          <p:nvPr/>
        </p:nvSpPr>
        <p:spPr>
          <a:xfrm>
            <a:off x="8637546" y="2099990"/>
            <a:ext cx="2969484" cy="1169551"/>
          </a:xfrm>
          <a:prstGeom prst="rect">
            <a:avLst/>
          </a:prstGeom>
          <a:noFill/>
        </p:spPr>
        <p:txBody>
          <a:bodyPr wrap="square">
            <a:spAutoFit/>
          </a:bodyPr>
          <a:lstStyle/>
          <a:p>
            <a:pPr>
              <a:buSzPct val="100000"/>
            </a:pPr>
            <a:r>
              <a:rPr lang="en-CA" altLang="zh-CN" sz="1400" u="sng" dirty="0">
                <a:latin typeface="Century Gothic" panose="020B0502020202020204" pitchFamily="34" charset="0"/>
              </a:rPr>
              <a:t>Step 2.</a:t>
            </a:r>
          </a:p>
          <a:p>
            <a:pPr>
              <a:buSzPct val="100000"/>
            </a:pPr>
            <a:r>
              <a:rPr lang="en-CA" altLang="zh-CN" sz="1400" dirty="0">
                <a:latin typeface="Century Gothic" panose="020B0502020202020204" pitchFamily="34" charset="0"/>
              </a:rPr>
              <a:t>Extract 37 spectral features of the audio as a vector by performing feature vector extraction</a:t>
            </a:r>
          </a:p>
        </p:txBody>
      </p:sp>
    </p:spTree>
    <p:extLst>
      <p:ext uri="{BB962C8B-B14F-4D97-AF65-F5344CB8AC3E}">
        <p14:creationId xmlns:p14="http://schemas.microsoft.com/office/powerpoint/2010/main" val="1301696789"/>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03742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DeepFake Audio Defend Methods – Detection Image Based Approach</a:t>
            </a: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矩形 4">
            <a:extLst>
              <a:ext uri="{FF2B5EF4-FFF2-40B4-BE49-F238E27FC236}">
                <a16:creationId xmlns:a16="http://schemas.microsoft.com/office/drawing/2014/main" id="{137599B7-E3A6-A24C-BAF9-219DE0284342}"/>
              </a:ext>
            </a:extLst>
          </p:cNvPr>
          <p:cNvSpPr/>
          <p:nvPr/>
        </p:nvSpPr>
        <p:spPr>
          <a:xfrm>
            <a:off x="6427126" y="2064457"/>
            <a:ext cx="5065485" cy="3754874"/>
          </a:xfrm>
          <a:prstGeom prst="rect">
            <a:avLst/>
          </a:prstGeom>
        </p:spPr>
        <p:txBody>
          <a:bodyPr wrap="square">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buSzPct val="100000"/>
            </a:pPr>
            <a:r>
              <a:rPr lang="en-CA" altLang="zh-CN" sz="1400" u="sng" dirty="0">
                <a:latin typeface="Century Gothic" panose="020B0502020202020204" pitchFamily="34" charset="0"/>
              </a:rPr>
              <a:t>Step 1. </a:t>
            </a:r>
          </a:p>
          <a:p>
            <a:pPr>
              <a:buSzPct val="100000"/>
            </a:pPr>
            <a:r>
              <a:rPr lang="en-CA" altLang="zh-CN" sz="1400" dirty="0">
                <a:latin typeface="Century Gothic" panose="020B0502020202020204" pitchFamily="34" charset="0"/>
              </a:rPr>
              <a:t>Convert the audio samples into melspectrograms</a:t>
            </a:r>
          </a:p>
          <a:p>
            <a:pPr>
              <a:buSzPct val="100000"/>
            </a:pPr>
            <a:endParaRPr lang="en-CA" altLang="zh-CN" sz="1400" dirty="0">
              <a:latin typeface="Century Gothic" panose="020B0502020202020204" pitchFamily="34" charset="0"/>
            </a:endParaRPr>
          </a:p>
          <a:p>
            <a:pPr>
              <a:buSzPct val="100000"/>
            </a:pPr>
            <a:r>
              <a:rPr lang="en-CA" altLang="zh-CN" sz="1400" dirty="0">
                <a:latin typeface="Century Gothic" panose="020B0502020202020204" pitchFamily="34" charset="0"/>
              </a:rPr>
              <a:t>Melspectrograms</a:t>
            </a:r>
          </a:p>
          <a:p>
            <a:pPr marL="285750" indent="-285750">
              <a:buSzPct val="100000"/>
              <a:buFontTx/>
              <a:buChar char="-"/>
            </a:pPr>
            <a:r>
              <a:rPr lang="en-CA" altLang="zh-CN" sz="1400" dirty="0">
                <a:latin typeface="Century Gothic" panose="020B0502020202020204" pitchFamily="34" charset="0"/>
              </a:rPr>
              <a:t>Graphic representation of signal strength in terms of signal’s intensity</a:t>
            </a:r>
          </a:p>
          <a:p>
            <a:pPr marL="285750" indent="-285750">
              <a:buSzPct val="100000"/>
              <a:buFontTx/>
              <a:buChar char="-"/>
            </a:pPr>
            <a:r>
              <a:rPr lang="en-CA" altLang="zh-CN" sz="1400" dirty="0">
                <a:latin typeface="Century Gothic" panose="020B0502020202020204" pitchFamily="34" charset="0"/>
              </a:rPr>
              <a:t>Shows frequency variation of acoustic signals with respect to time</a:t>
            </a:r>
          </a:p>
          <a:p>
            <a:pPr>
              <a:buSzPct val="100000"/>
            </a:pPr>
            <a:endParaRPr lang="en-CA" altLang="zh-CN" sz="1400" dirty="0">
              <a:latin typeface="Century Gothic" panose="020B0502020202020204" pitchFamily="34" charset="0"/>
            </a:endParaRPr>
          </a:p>
          <a:p>
            <a:pPr>
              <a:buSzPct val="100000"/>
            </a:pPr>
            <a:endParaRPr lang="en-CA" altLang="zh-CN" sz="1400" dirty="0">
              <a:latin typeface="Century Gothic" panose="020B0502020202020204" pitchFamily="34" charset="0"/>
            </a:endParaRPr>
          </a:p>
          <a:p>
            <a:pPr>
              <a:buSzPct val="100000"/>
            </a:pPr>
            <a:r>
              <a:rPr lang="en-CA" altLang="zh-CN" sz="1400" u="sng" dirty="0">
                <a:latin typeface="Century Gothic" panose="020B0502020202020204" pitchFamily="34" charset="0"/>
              </a:rPr>
              <a:t>Step 2.</a:t>
            </a:r>
          </a:p>
          <a:p>
            <a:pPr>
              <a:buSzPct val="100000"/>
            </a:pPr>
            <a:r>
              <a:rPr lang="en-CA" altLang="zh-CN" sz="1400" dirty="0">
                <a:latin typeface="Century Gothic" panose="020B0502020202020204" pitchFamily="34" charset="0"/>
              </a:rPr>
              <a:t>Input the melspectrograms into deep learning algorithms for classification</a:t>
            </a:r>
          </a:p>
          <a:p>
            <a:pPr>
              <a:buSzPct val="100000"/>
            </a:pPr>
            <a:endParaRPr lang="en-CA" altLang="zh-CN" sz="1400" dirty="0">
              <a:latin typeface="Century Gothic" panose="020B0502020202020204" pitchFamily="34" charset="0"/>
            </a:endParaRPr>
          </a:p>
          <a:p>
            <a:pPr marL="285750" indent="-285750">
              <a:buSzPct val="100000"/>
              <a:buFont typeface="Arial" panose="020B0604020202020204" pitchFamily="34" charset="0"/>
              <a:buChar char="•"/>
            </a:pPr>
            <a:r>
              <a:rPr lang="en-CA" altLang="zh-CN" sz="1400" dirty="0">
                <a:latin typeface="Century Gothic" panose="020B0502020202020204" pitchFamily="34" charset="0"/>
              </a:rPr>
              <a:t>CNN: Convolutional Neural Networks</a:t>
            </a:r>
          </a:p>
          <a:p>
            <a:pPr marL="285750" indent="-285750">
              <a:buSzPct val="100000"/>
              <a:buFont typeface="Arial" panose="020B0604020202020204" pitchFamily="34" charset="0"/>
              <a:buChar char="•"/>
            </a:pPr>
            <a:r>
              <a:rPr lang="en-CA" altLang="zh-CN" sz="1400" dirty="0">
                <a:latin typeface="Century Gothic" panose="020B0502020202020204" pitchFamily="34" charset="0"/>
              </a:rPr>
              <a:t>STN: Spatial Transformer Network</a:t>
            </a:r>
          </a:p>
          <a:p>
            <a:pPr marL="285750" indent="-285750">
              <a:buSzPct val="100000"/>
              <a:buFont typeface="Arial" panose="020B0604020202020204" pitchFamily="34" charset="0"/>
              <a:buChar char="•"/>
            </a:pPr>
            <a:r>
              <a:rPr lang="en-CA" altLang="zh-CN" sz="1400" dirty="0">
                <a:latin typeface="Century Gothic" panose="020B0502020202020204" pitchFamily="34" charset="0"/>
              </a:rPr>
              <a:t>TCN: Temporal Convolutional Network</a:t>
            </a:r>
          </a:p>
        </p:txBody>
      </p:sp>
      <p:pic>
        <p:nvPicPr>
          <p:cNvPr id="23" name="Picture 22" descr="Diagram, schematic&#10;&#10;Description automatically generated">
            <a:extLst>
              <a:ext uri="{FF2B5EF4-FFF2-40B4-BE49-F238E27FC236}">
                <a16:creationId xmlns:a16="http://schemas.microsoft.com/office/drawing/2014/main" id="{E0489DD1-1F0F-FF4A-8569-D257038CF9FA}"/>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2861" t="28767" r="497"/>
          <a:stretch/>
        </p:blipFill>
        <p:spPr>
          <a:xfrm>
            <a:off x="1094923" y="2563911"/>
            <a:ext cx="2919044" cy="3196923"/>
          </a:xfrm>
          <a:prstGeom prst="rect">
            <a:avLst/>
          </a:prstGeom>
        </p:spPr>
      </p:pic>
      <p:pic>
        <p:nvPicPr>
          <p:cNvPr id="3074" name="Picture 2" descr="80,267 Vector Sound Wave Stock Illustrations, Cliparts and Royalty Free  Vector Sound Wave Vectors">
            <a:extLst>
              <a:ext uri="{FF2B5EF4-FFF2-40B4-BE49-F238E27FC236}">
                <a16:creationId xmlns:a16="http://schemas.microsoft.com/office/drawing/2014/main" id="{ADD1DC25-BFA7-D342-BE2A-57A41976114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8617" y="1437418"/>
            <a:ext cx="1134208" cy="851916"/>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Arrow Connector 2">
            <a:extLst>
              <a:ext uri="{FF2B5EF4-FFF2-40B4-BE49-F238E27FC236}">
                <a16:creationId xmlns:a16="http://schemas.microsoft.com/office/drawing/2014/main" id="{3D682A83-D1B6-6F46-86BA-A2C244D75853}"/>
              </a:ext>
            </a:extLst>
          </p:cNvPr>
          <p:cNvCxnSpPr/>
          <p:nvPr/>
        </p:nvCxnSpPr>
        <p:spPr>
          <a:xfrm>
            <a:off x="2346059" y="2240959"/>
            <a:ext cx="0" cy="32295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 name="Triangle 23">
            <a:extLst>
              <a:ext uri="{FF2B5EF4-FFF2-40B4-BE49-F238E27FC236}">
                <a16:creationId xmlns:a16="http://schemas.microsoft.com/office/drawing/2014/main" id="{4D9FBD58-3C35-5D4B-82A5-E18B6C2D5837}"/>
              </a:ext>
            </a:extLst>
          </p:cNvPr>
          <p:cNvSpPr/>
          <p:nvPr/>
        </p:nvSpPr>
        <p:spPr>
          <a:xfrm rot="5400000">
            <a:off x="6179160" y="4307475"/>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riangle 24">
            <a:extLst>
              <a:ext uri="{FF2B5EF4-FFF2-40B4-BE49-F238E27FC236}">
                <a16:creationId xmlns:a16="http://schemas.microsoft.com/office/drawing/2014/main" id="{36AD9284-9D74-3346-BD34-A53DFC7C9B79}"/>
              </a:ext>
            </a:extLst>
          </p:cNvPr>
          <p:cNvSpPr/>
          <p:nvPr/>
        </p:nvSpPr>
        <p:spPr>
          <a:xfrm rot="5400000">
            <a:off x="6179160" y="2173410"/>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riangle 25">
            <a:extLst>
              <a:ext uri="{FF2B5EF4-FFF2-40B4-BE49-F238E27FC236}">
                <a16:creationId xmlns:a16="http://schemas.microsoft.com/office/drawing/2014/main" id="{4EC44302-1DFE-8143-AA2F-273B37B02721}"/>
              </a:ext>
            </a:extLst>
          </p:cNvPr>
          <p:cNvSpPr/>
          <p:nvPr/>
        </p:nvSpPr>
        <p:spPr>
          <a:xfrm rot="5400000">
            <a:off x="6179160" y="2792796"/>
            <a:ext cx="212153" cy="135098"/>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2">
            <a:extLst>
              <a:ext uri="{FF2B5EF4-FFF2-40B4-BE49-F238E27FC236}">
                <a16:creationId xmlns:a16="http://schemas.microsoft.com/office/drawing/2014/main" id="{48D17A66-7893-044B-8948-7A740394E13B}"/>
              </a:ext>
            </a:extLst>
          </p:cNvPr>
          <p:cNvSpPr>
            <a:spLocks noChangeArrowheads="1"/>
          </p:cNvSpPr>
          <p:nvPr/>
        </p:nvSpPr>
        <p:spPr bwMode="auto">
          <a:xfrm>
            <a:off x="3679453" y="2543335"/>
            <a:ext cx="5211568"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4097" name="Picture 3" descr="librosa.feature.melspectrogram — librosa 0.10.0.dev0 documentation">
            <a:extLst>
              <a:ext uri="{FF2B5EF4-FFF2-40B4-BE49-F238E27FC236}">
                <a16:creationId xmlns:a16="http://schemas.microsoft.com/office/drawing/2014/main" id="{9ECB0E26-0C39-F249-B9DF-5EC2C22662E8}"/>
              </a:ext>
            </a:extLst>
          </p:cNvPr>
          <p:cNvPicPr>
            <a:picLocks noChangeAspect="1" noChangeArrowheads="1"/>
          </p:cNvPicPr>
          <p:nvPr/>
        </p:nvPicPr>
        <p:blipFill>
          <a:blip r:embed="rId5" r:link="rId6">
            <a:extLst>
              <a:ext uri="{28A0092B-C50C-407E-A947-70E740481C1C}">
                <a14:useLocalDpi xmlns:a14="http://schemas.microsoft.com/office/drawing/2010/main" val="0"/>
              </a:ext>
            </a:extLst>
          </a:blip>
          <a:srcRect l="5956" t="8604" r="5540" b="9319"/>
          <a:stretch>
            <a:fillRect/>
          </a:stretch>
        </p:blipFill>
        <p:spPr bwMode="auto">
          <a:xfrm>
            <a:off x="3868356" y="2581839"/>
            <a:ext cx="2280483" cy="15805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4294108"/>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03742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DeepFake Audio Defend Methods – Detection Human Machine Difference Approach</a:t>
            </a: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CE645E3B-CB87-1843-9A3A-D77ABEFACE70}"/>
              </a:ext>
            </a:extLst>
          </p:cNvPr>
          <p:cNvGrpSpPr/>
          <p:nvPr/>
        </p:nvGrpSpPr>
        <p:grpSpPr>
          <a:xfrm>
            <a:off x="6344155" y="1808521"/>
            <a:ext cx="4990089" cy="954107"/>
            <a:chOff x="6228895" y="1484691"/>
            <a:chExt cx="4099136" cy="954107"/>
          </a:xfrm>
        </p:grpSpPr>
        <p:sp>
          <p:nvSpPr>
            <p:cNvPr id="48" name="矩形 73">
              <a:extLst>
                <a:ext uri="{FF2B5EF4-FFF2-40B4-BE49-F238E27FC236}">
                  <a16:creationId xmlns:a16="http://schemas.microsoft.com/office/drawing/2014/main" id="{E9462DF8-4BDF-5647-8A50-056CC8D6165A}"/>
                </a:ext>
              </a:extLst>
            </p:cNvPr>
            <p:cNvSpPr/>
            <p:nvPr/>
          </p:nvSpPr>
          <p:spPr>
            <a:xfrm>
              <a:off x="6228895" y="1484691"/>
              <a:ext cx="4099136" cy="954107"/>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Characteristics of human Speech</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Pitch, Formant, Jitter, Zero Crossing Rate</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Inhalation sounds, breath sounds</a:t>
              </a: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49" name="Line 21">
              <a:extLst>
                <a:ext uri="{FF2B5EF4-FFF2-40B4-BE49-F238E27FC236}">
                  <a16:creationId xmlns:a16="http://schemas.microsoft.com/office/drawing/2014/main" id="{48513935-2CBE-5242-A3F6-5509916A676B}"/>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45" name="Group 44">
            <a:extLst>
              <a:ext uri="{FF2B5EF4-FFF2-40B4-BE49-F238E27FC236}">
                <a16:creationId xmlns:a16="http://schemas.microsoft.com/office/drawing/2014/main" id="{310DF863-8F61-A147-AB9A-78AF6365FA5B}"/>
              </a:ext>
            </a:extLst>
          </p:cNvPr>
          <p:cNvGrpSpPr/>
          <p:nvPr/>
        </p:nvGrpSpPr>
        <p:grpSpPr>
          <a:xfrm>
            <a:off x="6344156" y="3066474"/>
            <a:ext cx="4990090" cy="3108543"/>
            <a:chOff x="6228895" y="1484691"/>
            <a:chExt cx="4099136" cy="3108543"/>
          </a:xfrm>
        </p:grpSpPr>
        <p:sp>
          <p:nvSpPr>
            <p:cNvPr id="46" name="矩形 73">
              <a:extLst>
                <a:ext uri="{FF2B5EF4-FFF2-40B4-BE49-F238E27FC236}">
                  <a16:creationId xmlns:a16="http://schemas.microsoft.com/office/drawing/2014/main" id="{C8FABB3D-D109-2B44-B760-E998DD55CB76}"/>
                </a:ext>
              </a:extLst>
            </p:cNvPr>
            <p:cNvSpPr/>
            <p:nvPr/>
          </p:nvSpPr>
          <p:spPr>
            <a:xfrm>
              <a:off x="6228895" y="1484691"/>
              <a:ext cx="4099136" cy="3108543"/>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Spectral Entropy of F0 Sequence</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Based on comparison, the spectral entropy of F0 sequence is a good indicator that captures statistical difference between speech and natural speech across datasets</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F0 sequence is trimmed to remove the zero values at the beginning and end of the sequence and then plotted the spectral entropy distribution</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Spectral entropy is the spectral power distribution, is a measure of signal irregularity</a:t>
              </a: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47" name="Line 21">
              <a:extLst>
                <a:ext uri="{FF2B5EF4-FFF2-40B4-BE49-F238E27FC236}">
                  <a16:creationId xmlns:a16="http://schemas.microsoft.com/office/drawing/2014/main" id="{1730174C-2A06-0341-998B-7A1480A8FE6E}"/>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pic>
        <p:nvPicPr>
          <p:cNvPr id="50" name="Picture 49" descr="Chart&#10;&#10;Description automatically generated">
            <a:extLst>
              <a:ext uri="{FF2B5EF4-FFF2-40B4-BE49-F238E27FC236}">
                <a16:creationId xmlns:a16="http://schemas.microsoft.com/office/drawing/2014/main" id="{74D73AA4-DF7A-A54C-B8CD-F8BB37872BC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8801" r="7788"/>
          <a:stretch/>
        </p:blipFill>
        <p:spPr>
          <a:xfrm>
            <a:off x="597837" y="1437418"/>
            <a:ext cx="5264400" cy="4611271"/>
          </a:xfrm>
          <a:prstGeom prst="rect">
            <a:avLst/>
          </a:prstGeom>
        </p:spPr>
      </p:pic>
    </p:spTree>
    <p:extLst>
      <p:ext uri="{BB962C8B-B14F-4D97-AF65-F5344CB8AC3E}">
        <p14:creationId xmlns:p14="http://schemas.microsoft.com/office/powerpoint/2010/main" val="153409791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03742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DeepFake Audio Defend Methods – Detection Evaluation Metrics</a:t>
            </a: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CE645E3B-CB87-1843-9A3A-D77ABEFACE70}"/>
              </a:ext>
            </a:extLst>
          </p:cNvPr>
          <p:cNvGrpSpPr/>
          <p:nvPr/>
        </p:nvGrpSpPr>
        <p:grpSpPr>
          <a:xfrm>
            <a:off x="969126" y="1827869"/>
            <a:ext cx="4990089" cy="954107"/>
            <a:chOff x="6228895" y="1484691"/>
            <a:chExt cx="4099136" cy="954107"/>
          </a:xfrm>
        </p:grpSpPr>
        <p:sp>
          <p:nvSpPr>
            <p:cNvPr id="37" name="矩形 73">
              <a:extLst>
                <a:ext uri="{FF2B5EF4-FFF2-40B4-BE49-F238E27FC236}">
                  <a16:creationId xmlns:a16="http://schemas.microsoft.com/office/drawing/2014/main" id="{E9462DF8-4BDF-5647-8A50-056CC8D6165A}"/>
                </a:ext>
              </a:extLst>
            </p:cNvPr>
            <p:cNvSpPr/>
            <p:nvPr/>
          </p:nvSpPr>
          <p:spPr>
            <a:xfrm>
              <a:off x="6228895" y="1484691"/>
              <a:ext cx="4099136" cy="954107"/>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Equal Error Rate (EER)</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Biometric performance – verification task</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Lower the better</a:t>
              </a: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38" name="Line 21">
              <a:extLst>
                <a:ext uri="{FF2B5EF4-FFF2-40B4-BE49-F238E27FC236}">
                  <a16:creationId xmlns:a16="http://schemas.microsoft.com/office/drawing/2014/main" id="{48513935-2CBE-5242-A3F6-5509916A676B}"/>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16" name="Group 15">
            <a:extLst>
              <a:ext uri="{FF2B5EF4-FFF2-40B4-BE49-F238E27FC236}">
                <a16:creationId xmlns:a16="http://schemas.microsoft.com/office/drawing/2014/main" id="{AAEB64F5-2492-3C41-BA9A-EDC88173B5DA}"/>
              </a:ext>
            </a:extLst>
          </p:cNvPr>
          <p:cNvGrpSpPr/>
          <p:nvPr/>
        </p:nvGrpSpPr>
        <p:grpSpPr>
          <a:xfrm>
            <a:off x="969125" y="2902569"/>
            <a:ext cx="4990089" cy="1169551"/>
            <a:chOff x="6228895" y="1484691"/>
            <a:chExt cx="4099136" cy="1169551"/>
          </a:xfrm>
        </p:grpSpPr>
        <p:sp>
          <p:nvSpPr>
            <p:cNvPr id="35" name="矩形 73">
              <a:extLst>
                <a:ext uri="{FF2B5EF4-FFF2-40B4-BE49-F238E27FC236}">
                  <a16:creationId xmlns:a16="http://schemas.microsoft.com/office/drawing/2014/main" id="{8D11472D-867D-5A47-A2AF-A193DC3994C2}"/>
                </a:ext>
              </a:extLst>
            </p:cNvPr>
            <p:cNvSpPr/>
            <p:nvPr/>
          </p:nvSpPr>
          <p:spPr>
            <a:xfrm>
              <a:off x="6228895" y="1484691"/>
              <a:ext cx="4099136" cy="1169551"/>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Tandem Detection Cost Function (t-DCF)</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Detection Cost Function</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Spoofing Countermeasures/Automatic Speaker Verification</a:t>
              </a: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36" name="Line 21">
              <a:extLst>
                <a:ext uri="{FF2B5EF4-FFF2-40B4-BE49-F238E27FC236}">
                  <a16:creationId xmlns:a16="http://schemas.microsoft.com/office/drawing/2014/main" id="{DC719D64-7335-054C-BA2D-757037C2A96C}"/>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18" name="Group 17">
            <a:extLst>
              <a:ext uri="{FF2B5EF4-FFF2-40B4-BE49-F238E27FC236}">
                <a16:creationId xmlns:a16="http://schemas.microsoft.com/office/drawing/2014/main" id="{CE645E3B-CB87-1843-9A3A-D77ABEFACE70}"/>
              </a:ext>
            </a:extLst>
          </p:cNvPr>
          <p:cNvGrpSpPr/>
          <p:nvPr/>
        </p:nvGrpSpPr>
        <p:grpSpPr>
          <a:xfrm>
            <a:off x="969125" y="4241473"/>
            <a:ext cx="4990089" cy="738664"/>
            <a:chOff x="6228895" y="1650140"/>
            <a:chExt cx="4099136" cy="738664"/>
          </a:xfrm>
        </p:grpSpPr>
        <p:sp>
          <p:nvSpPr>
            <p:cNvPr id="33" name="矩形 73">
              <a:extLst>
                <a:ext uri="{FF2B5EF4-FFF2-40B4-BE49-F238E27FC236}">
                  <a16:creationId xmlns:a16="http://schemas.microsoft.com/office/drawing/2014/main" id="{E9462DF8-4BDF-5647-8A50-056CC8D6165A}"/>
                </a:ext>
              </a:extLst>
            </p:cNvPr>
            <p:cNvSpPr/>
            <p:nvPr/>
          </p:nvSpPr>
          <p:spPr>
            <a:xfrm>
              <a:off x="6228895" y="1650140"/>
              <a:ext cx="4099136" cy="738664"/>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Test Accuracy</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On data that id not used for training</a:t>
              </a: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34" name="Line 21">
              <a:extLst>
                <a:ext uri="{FF2B5EF4-FFF2-40B4-BE49-F238E27FC236}">
                  <a16:creationId xmlns:a16="http://schemas.microsoft.com/office/drawing/2014/main" id="{48513935-2CBE-5242-A3F6-5509916A676B}"/>
                </a:ext>
              </a:extLst>
            </p:cNvPr>
            <p:cNvSpPr>
              <a:spLocks noChangeShapeType="1"/>
            </p:cNvSpPr>
            <p:nvPr/>
          </p:nvSpPr>
          <p:spPr bwMode="auto">
            <a:xfrm flipV="1">
              <a:off x="6306678" y="2077195"/>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23" name="Group 22">
            <a:extLst>
              <a:ext uri="{FF2B5EF4-FFF2-40B4-BE49-F238E27FC236}">
                <a16:creationId xmlns:a16="http://schemas.microsoft.com/office/drawing/2014/main" id="{5645F507-6EC1-3E41-B71B-DB4AFD0F9074}"/>
              </a:ext>
            </a:extLst>
          </p:cNvPr>
          <p:cNvGrpSpPr/>
          <p:nvPr/>
        </p:nvGrpSpPr>
        <p:grpSpPr>
          <a:xfrm>
            <a:off x="6232786" y="1827869"/>
            <a:ext cx="4990089" cy="954107"/>
            <a:chOff x="6228895" y="1484691"/>
            <a:chExt cx="4099136" cy="954107"/>
          </a:xfrm>
        </p:grpSpPr>
        <p:sp>
          <p:nvSpPr>
            <p:cNvPr id="31" name="矩形 73">
              <a:extLst>
                <a:ext uri="{FF2B5EF4-FFF2-40B4-BE49-F238E27FC236}">
                  <a16:creationId xmlns:a16="http://schemas.microsoft.com/office/drawing/2014/main" id="{5FFA7D1E-1ECA-0943-81D5-2EC6D64CF4B1}"/>
                </a:ext>
              </a:extLst>
            </p:cNvPr>
            <p:cNvSpPr/>
            <p:nvPr/>
          </p:nvSpPr>
          <p:spPr>
            <a:xfrm>
              <a:off x="6228895" y="1484691"/>
              <a:ext cx="4099136" cy="954107"/>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Precision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Confusion matrix</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Precision = TP/ TP+FP</a:t>
              </a: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32" name="Line 21">
              <a:extLst>
                <a:ext uri="{FF2B5EF4-FFF2-40B4-BE49-F238E27FC236}">
                  <a16:creationId xmlns:a16="http://schemas.microsoft.com/office/drawing/2014/main" id="{4DEA0CCB-AAB2-CA41-A96D-89F18964F198}"/>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24" name="Group 23">
            <a:extLst>
              <a:ext uri="{FF2B5EF4-FFF2-40B4-BE49-F238E27FC236}">
                <a16:creationId xmlns:a16="http://schemas.microsoft.com/office/drawing/2014/main" id="{B086FC57-238E-7F4B-8A8B-44188AA4409D}"/>
              </a:ext>
            </a:extLst>
          </p:cNvPr>
          <p:cNvGrpSpPr/>
          <p:nvPr/>
        </p:nvGrpSpPr>
        <p:grpSpPr>
          <a:xfrm>
            <a:off x="6232785" y="2902569"/>
            <a:ext cx="4990089" cy="1169551"/>
            <a:chOff x="6228895" y="1484691"/>
            <a:chExt cx="4099136" cy="1169551"/>
          </a:xfrm>
        </p:grpSpPr>
        <p:sp>
          <p:nvSpPr>
            <p:cNvPr id="29" name="矩形 73">
              <a:extLst>
                <a:ext uri="{FF2B5EF4-FFF2-40B4-BE49-F238E27FC236}">
                  <a16:creationId xmlns:a16="http://schemas.microsoft.com/office/drawing/2014/main" id="{043408B3-3AD5-CA4F-B156-494468782F26}"/>
                </a:ext>
              </a:extLst>
            </p:cNvPr>
            <p:cNvSpPr/>
            <p:nvPr/>
          </p:nvSpPr>
          <p:spPr>
            <a:xfrm>
              <a:off x="6228895" y="1484691"/>
              <a:ext cx="4099136" cy="1169551"/>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Recall</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Confusion Matrix</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Recall = TP/ TP+FN</a:t>
              </a:r>
            </a:p>
            <a:p>
              <a:pPr marL="171450" indent="-171450">
                <a:buFont typeface="Arial" panose="020B0604020202020204" pitchFamily="34" charset="0"/>
                <a:buChar char="•"/>
              </a:pP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30" name="Line 21">
              <a:extLst>
                <a:ext uri="{FF2B5EF4-FFF2-40B4-BE49-F238E27FC236}">
                  <a16:creationId xmlns:a16="http://schemas.microsoft.com/office/drawing/2014/main" id="{0E65CCD3-B5F0-9144-BD04-570667E4C03C}"/>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25" name="Group 24">
            <a:extLst>
              <a:ext uri="{FF2B5EF4-FFF2-40B4-BE49-F238E27FC236}">
                <a16:creationId xmlns:a16="http://schemas.microsoft.com/office/drawing/2014/main" id="{6DA8146D-9237-C648-8328-C90587C18659}"/>
              </a:ext>
            </a:extLst>
          </p:cNvPr>
          <p:cNvGrpSpPr/>
          <p:nvPr/>
        </p:nvGrpSpPr>
        <p:grpSpPr>
          <a:xfrm>
            <a:off x="6232785" y="4076024"/>
            <a:ext cx="4990089" cy="954107"/>
            <a:chOff x="6228895" y="1484691"/>
            <a:chExt cx="4099136" cy="954107"/>
          </a:xfrm>
        </p:grpSpPr>
        <p:sp>
          <p:nvSpPr>
            <p:cNvPr id="26" name="矩形 73">
              <a:extLst>
                <a:ext uri="{FF2B5EF4-FFF2-40B4-BE49-F238E27FC236}">
                  <a16:creationId xmlns:a16="http://schemas.microsoft.com/office/drawing/2014/main" id="{3D08CC39-D341-8346-AD85-AC30BFBB6A6D}"/>
                </a:ext>
              </a:extLst>
            </p:cNvPr>
            <p:cNvSpPr/>
            <p:nvPr/>
          </p:nvSpPr>
          <p:spPr>
            <a:xfrm>
              <a:off x="6228895" y="1484691"/>
              <a:ext cx="4099136" cy="954107"/>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F-Score</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Measure of model’s accuracy on data</a:t>
              </a:r>
            </a:p>
            <a:p>
              <a:pPr marL="171450" indent="-171450">
                <a:buFont typeface="Arial" panose="020B0604020202020204" pitchFamily="34" charset="0"/>
                <a:buChar char="•"/>
              </a:pPr>
              <a:r>
                <a:rPr lang="en-US" altLang="zh-CN" sz="1400" dirty="0">
                  <a:solidFill>
                    <a:prstClr val="black">
                      <a:lumMod val="75000"/>
                      <a:lumOff val="25000"/>
                    </a:prstClr>
                  </a:solidFill>
                  <a:latin typeface="Century Gothic" panose="020B0502020202020204" pitchFamily="34" charset="0"/>
                  <a:ea typeface="宋体" panose="02010600030101010101" pitchFamily="2" charset="-122"/>
                </a:rPr>
                <a:t>Binary classification systems</a:t>
              </a:r>
              <a:endParaRPr lang="en-US" altLang="zh-CN" sz="1400" dirty="0">
                <a:solidFill>
                  <a:schemeClr val="accent1"/>
                </a:solidFill>
                <a:latin typeface="微软雅黑" panose="020B0503020204020204" pitchFamily="34" charset="-122"/>
                <a:ea typeface="微软雅黑" panose="020B0503020204020204" pitchFamily="34" charset="-122"/>
              </a:endParaRPr>
            </a:p>
          </p:txBody>
        </p:sp>
        <p:sp>
          <p:nvSpPr>
            <p:cNvPr id="28" name="Line 21">
              <a:extLst>
                <a:ext uri="{FF2B5EF4-FFF2-40B4-BE49-F238E27FC236}">
                  <a16:creationId xmlns:a16="http://schemas.microsoft.com/office/drawing/2014/main" id="{7B9FCE99-C2B5-E44B-808C-22B33505E17C}"/>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spTree>
    <p:extLst>
      <p:ext uri="{BB962C8B-B14F-4D97-AF65-F5344CB8AC3E}">
        <p14:creationId xmlns:p14="http://schemas.microsoft.com/office/powerpoint/2010/main" val="2641663564"/>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03742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DeepFake Audio Defend Methods – Detection Comparison of Approaches</a:t>
            </a: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Table 5">
            <a:extLst>
              <a:ext uri="{FF2B5EF4-FFF2-40B4-BE49-F238E27FC236}">
                <a16:creationId xmlns:a16="http://schemas.microsoft.com/office/drawing/2014/main" id="{C66D292D-3C5C-6542-8BF5-DD3EA15282CD}"/>
              </a:ext>
            </a:extLst>
          </p:cNvPr>
          <p:cNvGraphicFramePr>
            <a:graphicFrameLocks noGrp="1"/>
          </p:cNvGraphicFramePr>
          <p:nvPr>
            <p:extLst>
              <p:ext uri="{D42A27DB-BD31-4B8C-83A1-F6EECF244321}">
                <p14:modId xmlns:p14="http://schemas.microsoft.com/office/powerpoint/2010/main" val="2514048167"/>
              </p:ext>
            </p:extLst>
          </p:nvPr>
        </p:nvGraphicFramePr>
        <p:xfrm>
          <a:off x="883139" y="1576936"/>
          <a:ext cx="5626094" cy="4450905"/>
        </p:xfrm>
        <a:graphic>
          <a:graphicData uri="http://schemas.openxmlformats.org/drawingml/2006/table">
            <a:tbl>
              <a:tblPr firstRow="1" bandRow="1">
                <a:tableStyleId>{5940675A-B579-460E-94D1-54222C63F5DA}</a:tableStyleId>
              </a:tblPr>
              <a:tblGrid>
                <a:gridCol w="2588514">
                  <a:extLst>
                    <a:ext uri="{9D8B030D-6E8A-4147-A177-3AD203B41FA5}">
                      <a16:colId xmlns:a16="http://schemas.microsoft.com/office/drawing/2014/main" val="4073760360"/>
                    </a:ext>
                  </a:extLst>
                </a:gridCol>
                <a:gridCol w="1518790">
                  <a:extLst>
                    <a:ext uri="{9D8B030D-6E8A-4147-A177-3AD203B41FA5}">
                      <a16:colId xmlns:a16="http://schemas.microsoft.com/office/drawing/2014/main" val="4186990204"/>
                    </a:ext>
                  </a:extLst>
                </a:gridCol>
                <a:gridCol w="1518790">
                  <a:extLst>
                    <a:ext uri="{9D8B030D-6E8A-4147-A177-3AD203B41FA5}">
                      <a16:colId xmlns:a16="http://schemas.microsoft.com/office/drawing/2014/main" val="2445075800"/>
                    </a:ext>
                  </a:extLst>
                </a:gridCol>
              </a:tblGrid>
              <a:tr h="494545">
                <a:tc>
                  <a:txBody>
                    <a:bodyPr/>
                    <a:lstStyle/>
                    <a:p>
                      <a:r>
                        <a:rPr lang="en-US" sz="1400" b="1" dirty="0">
                          <a:latin typeface="Century Gothic" panose="020B0502020202020204" pitchFamily="34" charset="0"/>
                          <a:ea typeface="Baskerville" panose="02020502070401020303" pitchFamily="18" charset="0"/>
                        </a:rPr>
                        <a:t>Approach</a:t>
                      </a:r>
                    </a:p>
                  </a:txBody>
                  <a:tcPr/>
                </a:tc>
                <a:tc>
                  <a:txBody>
                    <a:bodyPr/>
                    <a:lstStyle/>
                    <a:p>
                      <a:r>
                        <a:rPr lang="en-US" sz="1400" b="1" dirty="0">
                          <a:latin typeface="Century Gothic" panose="020B0502020202020204" pitchFamily="34" charset="0"/>
                          <a:ea typeface="Baskerville" panose="02020502070401020303" pitchFamily="18" charset="0"/>
                        </a:rPr>
                        <a:t>Model</a:t>
                      </a:r>
                    </a:p>
                  </a:txBody>
                  <a:tcPr/>
                </a:tc>
                <a:tc>
                  <a:txBody>
                    <a:bodyPr/>
                    <a:lstStyle/>
                    <a:p>
                      <a:r>
                        <a:rPr lang="en-US" sz="1400" b="1" dirty="0">
                          <a:latin typeface="Century Gothic" panose="020B0502020202020204" pitchFamily="34" charset="0"/>
                          <a:ea typeface="Baskerville" panose="02020502070401020303" pitchFamily="18" charset="0"/>
                        </a:rPr>
                        <a:t>Test Accuracy</a:t>
                      </a:r>
                    </a:p>
                  </a:txBody>
                  <a:tcPr/>
                </a:tc>
                <a:extLst>
                  <a:ext uri="{0D108BD9-81ED-4DB2-BD59-A6C34878D82A}">
                    <a16:rowId xmlns:a16="http://schemas.microsoft.com/office/drawing/2014/main" val="1395662168"/>
                  </a:ext>
                </a:extLst>
              </a:tr>
              <a:tr h="494545">
                <a:tc rowSpan="5">
                  <a:txBody>
                    <a:bodyPr/>
                    <a:lstStyle/>
                    <a:p>
                      <a:r>
                        <a:rPr lang="en-US" sz="1400" b="1" dirty="0">
                          <a:latin typeface="Century Gothic" panose="020B0502020202020204" pitchFamily="34" charset="0"/>
                          <a:ea typeface="Baskerville" panose="02020502070401020303" pitchFamily="18" charset="0"/>
                        </a:rPr>
                        <a:t>Feature Based Approach</a:t>
                      </a:r>
                    </a:p>
                  </a:txBody>
                  <a:tcPr anchor="ctr"/>
                </a:tc>
                <a:tc>
                  <a:txBody>
                    <a:bodyPr/>
                    <a:lstStyle/>
                    <a:p>
                      <a:r>
                        <a:rPr lang="en-US" sz="1400" dirty="0">
                          <a:latin typeface="Century Gothic" panose="020B0502020202020204" pitchFamily="34" charset="0"/>
                          <a:ea typeface="Baskerville" panose="02020502070401020303" pitchFamily="18" charset="0"/>
                        </a:rPr>
                        <a:t>SVM</a:t>
                      </a:r>
                    </a:p>
                  </a:txBody>
                  <a:tcPr/>
                </a:tc>
                <a:tc>
                  <a:txBody>
                    <a:bodyPr/>
                    <a:lstStyle/>
                    <a:p>
                      <a:r>
                        <a:rPr lang="en-US" sz="1400" dirty="0">
                          <a:latin typeface="Century Gothic" panose="020B0502020202020204" pitchFamily="34" charset="0"/>
                          <a:ea typeface="Baskerville" panose="02020502070401020303" pitchFamily="18" charset="0"/>
                        </a:rPr>
                        <a:t>0.67</a:t>
                      </a:r>
                    </a:p>
                  </a:txBody>
                  <a:tcPr/>
                </a:tc>
                <a:extLst>
                  <a:ext uri="{0D108BD9-81ED-4DB2-BD59-A6C34878D82A}">
                    <a16:rowId xmlns:a16="http://schemas.microsoft.com/office/drawing/2014/main" val="2838699935"/>
                  </a:ext>
                </a:extLst>
              </a:tr>
              <a:tr h="494545">
                <a:tc vMerge="1">
                  <a:txBody>
                    <a:bodyPr/>
                    <a:lstStyle/>
                    <a:p>
                      <a:endParaRPr lang="en-US" dirty="0">
                        <a:latin typeface="Baskerville" panose="02020502070401020303" pitchFamily="18" charset="0"/>
                        <a:ea typeface="Baskerville" panose="02020502070401020303" pitchFamily="18" charset="0"/>
                      </a:endParaRPr>
                    </a:p>
                  </a:txBody>
                  <a:tcPr/>
                </a:tc>
                <a:tc>
                  <a:txBody>
                    <a:bodyPr/>
                    <a:lstStyle/>
                    <a:p>
                      <a:r>
                        <a:rPr lang="en-US" sz="1400" dirty="0">
                          <a:latin typeface="Century Gothic" panose="020B0502020202020204" pitchFamily="34" charset="0"/>
                          <a:ea typeface="Baskerville" panose="02020502070401020303" pitchFamily="18" charset="0"/>
                        </a:rPr>
                        <a:t>RF</a:t>
                      </a:r>
                    </a:p>
                  </a:txBody>
                  <a:tcPr/>
                </a:tc>
                <a:tc>
                  <a:txBody>
                    <a:bodyPr/>
                    <a:lstStyle/>
                    <a:p>
                      <a:r>
                        <a:rPr lang="en-US" sz="1400" dirty="0">
                          <a:latin typeface="Century Gothic" panose="020B0502020202020204" pitchFamily="34" charset="0"/>
                          <a:ea typeface="Baskerville" panose="02020502070401020303" pitchFamily="18" charset="0"/>
                        </a:rPr>
                        <a:t>0.62</a:t>
                      </a:r>
                    </a:p>
                  </a:txBody>
                  <a:tcPr/>
                </a:tc>
                <a:extLst>
                  <a:ext uri="{0D108BD9-81ED-4DB2-BD59-A6C34878D82A}">
                    <a16:rowId xmlns:a16="http://schemas.microsoft.com/office/drawing/2014/main" val="854178861"/>
                  </a:ext>
                </a:extLst>
              </a:tr>
              <a:tr h="494545">
                <a:tc vMerge="1">
                  <a:txBody>
                    <a:bodyPr/>
                    <a:lstStyle/>
                    <a:p>
                      <a:endParaRPr lang="en-US" dirty="0">
                        <a:latin typeface="Baskerville" panose="02020502070401020303" pitchFamily="18" charset="0"/>
                        <a:ea typeface="Baskerville" panose="02020502070401020303" pitchFamily="18" charset="0"/>
                      </a:endParaRPr>
                    </a:p>
                  </a:txBody>
                  <a:tcPr/>
                </a:tc>
                <a:tc>
                  <a:txBody>
                    <a:bodyPr/>
                    <a:lstStyle/>
                    <a:p>
                      <a:r>
                        <a:rPr lang="en-US" sz="1400" dirty="0">
                          <a:latin typeface="Century Gothic" panose="020B0502020202020204" pitchFamily="34" charset="0"/>
                          <a:ea typeface="Baskerville" panose="02020502070401020303" pitchFamily="18" charset="0"/>
                        </a:rPr>
                        <a:t>KNN</a:t>
                      </a:r>
                    </a:p>
                  </a:txBody>
                  <a:tcPr/>
                </a:tc>
                <a:tc>
                  <a:txBody>
                    <a:bodyPr/>
                    <a:lstStyle/>
                    <a:p>
                      <a:r>
                        <a:rPr lang="en-US" sz="1400" dirty="0">
                          <a:latin typeface="Century Gothic" panose="020B0502020202020204" pitchFamily="34" charset="0"/>
                          <a:ea typeface="Baskerville" panose="02020502070401020303" pitchFamily="18" charset="0"/>
                        </a:rPr>
                        <a:t>0.62</a:t>
                      </a:r>
                    </a:p>
                  </a:txBody>
                  <a:tcPr/>
                </a:tc>
                <a:extLst>
                  <a:ext uri="{0D108BD9-81ED-4DB2-BD59-A6C34878D82A}">
                    <a16:rowId xmlns:a16="http://schemas.microsoft.com/office/drawing/2014/main" val="1439824518"/>
                  </a:ext>
                </a:extLst>
              </a:tr>
              <a:tr h="494545">
                <a:tc vMerge="1">
                  <a:txBody>
                    <a:bodyPr/>
                    <a:lstStyle/>
                    <a:p>
                      <a:endParaRPr lang="en-US" dirty="0">
                        <a:latin typeface="Baskerville" panose="02020502070401020303" pitchFamily="18" charset="0"/>
                        <a:ea typeface="Baskerville" panose="02020502070401020303" pitchFamily="18" charset="0"/>
                      </a:endParaRPr>
                    </a:p>
                  </a:txBody>
                  <a:tcPr/>
                </a:tc>
                <a:tc>
                  <a:txBody>
                    <a:bodyPr/>
                    <a:lstStyle/>
                    <a:p>
                      <a:r>
                        <a:rPr lang="en-US" sz="1400" dirty="0" err="1">
                          <a:latin typeface="Century Gothic" panose="020B0502020202020204" pitchFamily="34" charset="0"/>
                          <a:ea typeface="Baskerville" panose="02020502070401020303" pitchFamily="18" charset="0"/>
                        </a:rPr>
                        <a:t>XGBoost</a:t>
                      </a:r>
                      <a:endParaRPr lang="en-US" sz="1400" dirty="0">
                        <a:latin typeface="Century Gothic" panose="020B0502020202020204" pitchFamily="34" charset="0"/>
                        <a:ea typeface="Baskerville" panose="02020502070401020303" pitchFamily="18" charset="0"/>
                      </a:endParaRPr>
                    </a:p>
                  </a:txBody>
                  <a:tcPr/>
                </a:tc>
                <a:tc>
                  <a:txBody>
                    <a:bodyPr/>
                    <a:lstStyle/>
                    <a:p>
                      <a:r>
                        <a:rPr lang="en-US" sz="1400" dirty="0">
                          <a:latin typeface="Century Gothic" panose="020B0502020202020204" pitchFamily="34" charset="0"/>
                          <a:ea typeface="Baskerville" panose="02020502070401020303" pitchFamily="18" charset="0"/>
                        </a:rPr>
                        <a:t>0.59</a:t>
                      </a:r>
                    </a:p>
                  </a:txBody>
                  <a:tcPr/>
                </a:tc>
                <a:extLst>
                  <a:ext uri="{0D108BD9-81ED-4DB2-BD59-A6C34878D82A}">
                    <a16:rowId xmlns:a16="http://schemas.microsoft.com/office/drawing/2014/main" val="2763326643"/>
                  </a:ext>
                </a:extLst>
              </a:tr>
              <a:tr h="494545">
                <a:tc vMerge="1">
                  <a:txBody>
                    <a:bodyPr/>
                    <a:lstStyle/>
                    <a:p>
                      <a:endParaRPr lang="en-US" dirty="0">
                        <a:latin typeface="Baskerville" panose="02020502070401020303" pitchFamily="18" charset="0"/>
                        <a:ea typeface="Baskerville" panose="02020502070401020303" pitchFamily="18" charset="0"/>
                      </a:endParaRPr>
                    </a:p>
                  </a:txBody>
                  <a:tcPr/>
                </a:tc>
                <a:tc>
                  <a:txBody>
                    <a:bodyPr/>
                    <a:lstStyle/>
                    <a:p>
                      <a:r>
                        <a:rPr lang="en-US" sz="1400" dirty="0">
                          <a:latin typeface="Century Gothic" panose="020B0502020202020204" pitchFamily="34" charset="0"/>
                          <a:ea typeface="Baskerville" panose="02020502070401020303" pitchFamily="18" charset="0"/>
                        </a:rPr>
                        <a:t>LGBM</a:t>
                      </a:r>
                    </a:p>
                  </a:txBody>
                  <a:tcPr/>
                </a:tc>
                <a:tc>
                  <a:txBody>
                    <a:bodyPr/>
                    <a:lstStyle/>
                    <a:p>
                      <a:r>
                        <a:rPr lang="en-US" sz="1400" dirty="0">
                          <a:latin typeface="Century Gothic" panose="020B0502020202020204" pitchFamily="34" charset="0"/>
                          <a:ea typeface="Baskerville" panose="02020502070401020303" pitchFamily="18" charset="0"/>
                        </a:rPr>
                        <a:t>0.6</a:t>
                      </a:r>
                    </a:p>
                  </a:txBody>
                  <a:tcPr/>
                </a:tc>
                <a:extLst>
                  <a:ext uri="{0D108BD9-81ED-4DB2-BD59-A6C34878D82A}">
                    <a16:rowId xmlns:a16="http://schemas.microsoft.com/office/drawing/2014/main" val="764125015"/>
                  </a:ext>
                </a:extLst>
              </a:tr>
              <a:tr h="494545">
                <a:tc rowSpan="2">
                  <a:txBody>
                    <a:bodyPr/>
                    <a:lstStyle/>
                    <a:p>
                      <a:r>
                        <a:rPr lang="en-US" sz="1400" b="1" dirty="0">
                          <a:latin typeface="Century Gothic" panose="020B0502020202020204" pitchFamily="34" charset="0"/>
                          <a:ea typeface="Baskerville" panose="02020502070401020303" pitchFamily="18" charset="0"/>
                        </a:rPr>
                        <a:t>Image Based Approach</a:t>
                      </a:r>
                    </a:p>
                  </a:txBody>
                  <a:tcPr anchor="ctr"/>
                </a:tc>
                <a:tc>
                  <a:txBody>
                    <a:bodyPr/>
                    <a:lstStyle/>
                    <a:p>
                      <a:r>
                        <a:rPr lang="en-US" sz="1400" dirty="0">
                          <a:latin typeface="Century Gothic" panose="020B0502020202020204" pitchFamily="34" charset="0"/>
                          <a:ea typeface="Baskerville" panose="02020502070401020303" pitchFamily="18" charset="0"/>
                        </a:rPr>
                        <a:t>TCN</a:t>
                      </a:r>
                    </a:p>
                  </a:txBody>
                  <a:tcPr/>
                </a:tc>
                <a:tc>
                  <a:txBody>
                    <a:bodyPr/>
                    <a:lstStyle/>
                    <a:p>
                      <a:r>
                        <a:rPr lang="en-US" sz="1400" dirty="0">
                          <a:highlight>
                            <a:srgbClr val="FFFF00"/>
                          </a:highlight>
                          <a:latin typeface="Century Gothic" panose="020B0502020202020204" pitchFamily="34" charset="0"/>
                          <a:ea typeface="Baskerville" panose="02020502070401020303" pitchFamily="18" charset="0"/>
                        </a:rPr>
                        <a:t>0.92</a:t>
                      </a:r>
                    </a:p>
                  </a:txBody>
                  <a:tcPr/>
                </a:tc>
                <a:extLst>
                  <a:ext uri="{0D108BD9-81ED-4DB2-BD59-A6C34878D82A}">
                    <a16:rowId xmlns:a16="http://schemas.microsoft.com/office/drawing/2014/main" val="1161216636"/>
                  </a:ext>
                </a:extLst>
              </a:tr>
              <a:tr h="494545">
                <a:tc vMerge="1">
                  <a:txBody>
                    <a:bodyPr/>
                    <a:lstStyle/>
                    <a:p>
                      <a:endParaRPr lang="en-US" dirty="0">
                        <a:latin typeface="Baskerville" panose="02020502070401020303" pitchFamily="18" charset="0"/>
                        <a:ea typeface="Baskerville" panose="02020502070401020303" pitchFamily="18" charset="0"/>
                      </a:endParaRPr>
                    </a:p>
                  </a:txBody>
                  <a:tcPr/>
                </a:tc>
                <a:tc>
                  <a:txBody>
                    <a:bodyPr/>
                    <a:lstStyle/>
                    <a:p>
                      <a:r>
                        <a:rPr lang="en-US" sz="1400" dirty="0">
                          <a:latin typeface="Century Gothic" panose="020B0502020202020204" pitchFamily="34" charset="0"/>
                          <a:ea typeface="Baskerville" panose="02020502070401020303" pitchFamily="18" charset="0"/>
                        </a:rPr>
                        <a:t>STN</a:t>
                      </a:r>
                    </a:p>
                  </a:txBody>
                  <a:tcPr/>
                </a:tc>
                <a:tc>
                  <a:txBody>
                    <a:bodyPr/>
                    <a:lstStyle/>
                    <a:p>
                      <a:r>
                        <a:rPr lang="en-US" sz="1400" dirty="0">
                          <a:latin typeface="Century Gothic" panose="020B0502020202020204" pitchFamily="34" charset="0"/>
                          <a:ea typeface="Baskerville" panose="02020502070401020303" pitchFamily="18" charset="0"/>
                        </a:rPr>
                        <a:t>0.8</a:t>
                      </a:r>
                    </a:p>
                  </a:txBody>
                  <a:tcPr/>
                </a:tc>
                <a:extLst>
                  <a:ext uri="{0D108BD9-81ED-4DB2-BD59-A6C34878D82A}">
                    <a16:rowId xmlns:a16="http://schemas.microsoft.com/office/drawing/2014/main" val="3459691163"/>
                  </a:ext>
                </a:extLst>
              </a:tr>
              <a:tr h="494545">
                <a:tc>
                  <a:txBody>
                    <a:bodyPr/>
                    <a:lstStyle/>
                    <a:p>
                      <a:r>
                        <a:rPr lang="en-US" sz="1400" b="1" dirty="0">
                          <a:latin typeface="Century Gothic" panose="020B0502020202020204" pitchFamily="34" charset="0"/>
                          <a:ea typeface="Baskerville" panose="02020502070401020303" pitchFamily="18" charset="0"/>
                        </a:rPr>
                        <a:t>Spectro-temporal Feature</a:t>
                      </a:r>
                    </a:p>
                  </a:txBody>
                  <a:tcPr/>
                </a:tc>
                <a:tc>
                  <a:txBody>
                    <a:bodyPr/>
                    <a:lstStyle/>
                    <a:p>
                      <a:r>
                        <a:rPr lang="en-US" sz="1400" dirty="0">
                          <a:latin typeface="Century Gothic" panose="020B0502020202020204" pitchFamily="34" charset="0"/>
                          <a:ea typeface="Baskerville" panose="02020502070401020303" pitchFamily="18" charset="0"/>
                        </a:rPr>
                        <a:t>CNN</a:t>
                      </a:r>
                    </a:p>
                  </a:txBody>
                  <a:tcPr/>
                </a:tc>
                <a:tc>
                  <a:txBody>
                    <a:bodyPr/>
                    <a:lstStyle/>
                    <a:p>
                      <a:r>
                        <a:rPr lang="en-US" sz="1400" dirty="0">
                          <a:highlight>
                            <a:srgbClr val="FFFF00"/>
                          </a:highlight>
                          <a:latin typeface="Century Gothic" panose="020B0502020202020204" pitchFamily="34" charset="0"/>
                          <a:ea typeface="Baskerville" panose="02020502070401020303" pitchFamily="18" charset="0"/>
                        </a:rPr>
                        <a:t>0.9-0.98</a:t>
                      </a:r>
                    </a:p>
                  </a:txBody>
                  <a:tcPr/>
                </a:tc>
                <a:extLst>
                  <a:ext uri="{0D108BD9-81ED-4DB2-BD59-A6C34878D82A}">
                    <a16:rowId xmlns:a16="http://schemas.microsoft.com/office/drawing/2014/main" val="2637121891"/>
                  </a:ext>
                </a:extLst>
              </a:tr>
            </a:tbl>
          </a:graphicData>
        </a:graphic>
      </p:graphicFrame>
      <p:grpSp>
        <p:nvGrpSpPr>
          <p:cNvPr id="18" name="Group 17">
            <a:extLst>
              <a:ext uri="{FF2B5EF4-FFF2-40B4-BE49-F238E27FC236}">
                <a16:creationId xmlns:a16="http://schemas.microsoft.com/office/drawing/2014/main" id="{80FF17D9-08C6-F54A-A2CB-E707A8E17095}"/>
              </a:ext>
            </a:extLst>
          </p:cNvPr>
          <p:cNvGrpSpPr/>
          <p:nvPr/>
        </p:nvGrpSpPr>
        <p:grpSpPr>
          <a:xfrm>
            <a:off x="7209691" y="1576936"/>
            <a:ext cx="3481752" cy="2677656"/>
            <a:chOff x="6228895" y="1484691"/>
            <a:chExt cx="2860105" cy="2677656"/>
          </a:xfrm>
        </p:grpSpPr>
        <p:sp>
          <p:nvSpPr>
            <p:cNvPr id="23" name="矩形 73">
              <a:extLst>
                <a:ext uri="{FF2B5EF4-FFF2-40B4-BE49-F238E27FC236}">
                  <a16:creationId xmlns:a16="http://schemas.microsoft.com/office/drawing/2014/main" id="{B8A765CD-7E58-4746-B35C-58CD037D8797}"/>
                </a:ext>
              </a:extLst>
            </p:cNvPr>
            <p:cNvSpPr/>
            <p:nvPr/>
          </p:nvSpPr>
          <p:spPr>
            <a:xfrm>
              <a:off x="6228895" y="1484691"/>
              <a:ext cx="2860105" cy="2677656"/>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Conclusion</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285750" indent="-285750">
                <a:buFont typeface="Arial" panose="020B0604020202020204" pitchFamily="34" charset="0"/>
                <a:buChar char="•"/>
              </a:pPr>
              <a:r>
                <a:rPr lang="en-CA" sz="1400" dirty="0">
                  <a:latin typeface="Century Gothic" panose="020B0502020202020204" pitchFamily="34" charset="0"/>
                  <a:ea typeface="Baskerville" panose="02020502070401020303" pitchFamily="18" charset="0"/>
                </a:rPr>
                <a:t>Image-based classification approach is better</a:t>
              </a:r>
            </a:p>
            <a:p>
              <a:endParaRPr lang="en-CA" sz="1400" dirty="0">
                <a:latin typeface="Century Gothic" panose="020B0502020202020204" pitchFamily="34" charset="0"/>
                <a:ea typeface="Baskerville" panose="02020502070401020303" pitchFamily="18" charset="0"/>
              </a:endParaRPr>
            </a:p>
            <a:p>
              <a:pPr marL="285750" indent="-285750">
                <a:buFont typeface="Arial" panose="020B0604020202020204" pitchFamily="34" charset="0"/>
                <a:buChar char="•"/>
              </a:pPr>
              <a:r>
                <a:rPr lang="en-CA" sz="1400" dirty="0">
                  <a:latin typeface="Century Gothic" panose="020B0502020202020204" pitchFamily="34" charset="0"/>
                  <a:ea typeface="Baskerville" panose="02020502070401020303" pitchFamily="18" charset="0"/>
                </a:rPr>
                <a:t>Image-based features and distributions serves as better features.</a:t>
              </a:r>
            </a:p>
            <a:p>
              <a:endParaRPr lang="en-CA" sz="1400" dirty="0">
                <a:latin typeface="Century Gothic" panose="020B0502020202020204" pitchFamily="34" charset="0"/>
                <a:ea typeface="Baskerville" panose="02020502070401020303" pitchFamily="18" charset="0"/>
              </a:endParaRPr>
            </a:p>
            <a:p>
              <a:pPr marL="285750" indent="-285750">
                <a:buFont typeface="Arial" panose="020B0604020202020204" pitchFamily="34" charset="0"/>
                <a:buChar char="•"/>
              </a:pPr>
              <a:r>
                <a:rPr lang="en-CA" sz="1400" dirty="0">
                  <a:latin typeface="Century Gothic" panose="020B0502020202020204" pitchFamily="34" charset="0"/>
                  <a:ea typeface="Baskerville" panose="02020502070401020303" pitchFamily="18" charset="0"/>
                </a:rPr>
                <a:t>Highest Accuracy 92% - 98% in use of global modulation feature and CNN based approach</a:t>
              </a:r>
            </a:p>
          </p:txBody>
        </p:sp>
        <p:sp>
          <p:nvSpPr>
            <p:cNvPr id="24" name="Line 21">
              <a:extLst>
                <a:ext uri="{FF2B5EF4-FFF2-40B4-BE49-F238E27FC236}">
                  <a16:creationId xmlns:a16="http://schemas.microsoft.com/office/drawing/2014/main" id="{DE5EEF40-69BE-CA46-9694-C8585659228A}"/>
                </a:ext>
              </a:extLst>
            </p:cNvPr>
            <p:cNvSpPr>
              <a:spLocks noChangeShapeType="1"/>
            </p:cNvSpPr>
            <p:nvPr/>
          </p:nvSpPr>
          <p:spPr bwMode="auto">
            <a:xfrm>
              <a:off x="6306679" y="1900188"/>
              <a:ext cx="2695653" cy="489"/>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9" name="Group 8">
            <a:extLst>
              <a:ext uri="{FF2B5EF4-FFF2-40B4-BE49-F238E27FC236}">
                <a16:creationId xmlns:a16="http://schemas.microsoft.com/office/drawing/2014/main" id="{6073C206-F529-574C-83D5-7213DD25C84E}"/>
              </a:ext>
            </a:extLst>
          </p:cNvPr>
          <p:cNvGrpSpPr/>
          <p:nvPr/>
        </p:nvGrpSpPr>
        <p:grpSpPr>
          <a:xfrm>
            <a:off x="7204284" y="4406503"/>
            <a:ext cx="3481752" cy="1661993"/>
            <a:chOff x="6099263" y="4161858"/>
            <a:chExt cx="2860105" cy="1661993"/>
          </a:xfrm>
        </p:grpSpPr>
        <p:sp>
          <p:nvSpPr>
            <p:cNvPr id="10" name="矩形 73">
              <a:extLst>
                <a:ext uri="{FF2B5EF4-FFF2-40B4-BE49-F238E27FC236}">
                  <a16:creationId xmlns:a16="http://schemas.microsoft.com/office/drawing/2014/main" id="{8D72DA5B-4DDF-A247-BD3A-68A13F38D1BE}"/>
                </a:ext>
              </a:extLst>
            </p:cNvPr>
            <p:cNvSpPr/>
            <p:nvPr/>
          </p:nvSpPr>
          <p:spPr>
            <a:xfrm>
              <a:off x="6099263" y="4161858"/>
              <a:ext cx="2860105" cy="1661993"/>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Labelling</a:t>
              </a:r>
            </a:p>
            <a:p>
              <a:endParaRPr lang="en-US" altLang="zh-CN" sz="1400" dirty="0">
                <a:solidFill>
                  <a:prstClr val="black">
                    <a:lumMod val="75000"/>
                    <a:lumOff val="25000"/>
                  </a:prstClr>
                </a:solidFill>
                <a:latin typeface="Century Gothic" panose="020B0502020202020204" pitchFamily="34" charset="0"/>
                <a:ea typeface="宋体" panose="02010600030101010101" pitchFamily="2" charset="-122"/>
              </a:endParaRPr>
            </a:p>
            <a:p>
              <a:pPr marL="285750" indent="-285750">
                <a:buFont typeface="Arial" panose="020B0604020202020204" pitchFamily="34" charset="0"/>
                <a:buChar char="•"/>
              </a:pPr>
              <a:r>
                <a:rPr lang="en-CA" sz="1400" dirty="0">
                  <a:latin typeface="Century Gothic" panose="020B0502020202020204" pitchFamily="34" charset="0"/>
                </a:rPr>
                <a:t>The voice should be labeled is something is detected as being manipulated </a:t>
              </a:r>
            </a:p>
            <a:p>
              <a:pPr marL="285750" indent="-285750">
                <a:buFont typeface="Arial" panose="020B0604020202020204" pitchFamily="34" charset="0"/>
                <a:buChar char="•"/>
              </a:pPr>
              <a:r>
                <a:rPr lang="en-CA" altLang="zh-CN" sz="1400" dirty="0">
                  <a:solidFill>
                    <a:prstClr val="black">
                      <a:lumMod val="75000"/>
                      <a:lumOff val="25000"/>
                    </a:prstClr>
                  </a:solidFill>
                  <a:latin typeface="Century Gothic" panose="020B0502020202020204" pitchFamily="34" charset="0"/>
                  <a:ea typeface="宋体" panose="02010600030101010101" pitchFamily="2" charset="-122"/>
                </a:rPr>
                <a:t>No trusting source</a:t>
              </a:r>
            </a:p>
            <a:p>
              <a:pPr marL="285750" indent="-285750">
                <a:buFont typeface="Arial" panose="020B0604020202020204" pitchFamily="34" charset="0"/>
                <a:buChar char="•"/>
              </a:pPr>
              <a:r>
                <a:rPr lang="en-CA" altLang="zh-CN" sz="1400" dirty="0">
                  <a:solidFill>
                    <a:prstClr val="black">
                      <a:lumMod val="75000"/>
                      <a:lumOff val="25000"/>
                    </a:prstClr>
                  </a:solidFill>
                  <a:latin typeface="Century Gothic" panose="020B0502020202020204" pitchFamily="34" charset="0"/>
                  <a:ea typeface="宋体" panose="02010600030101010101" pitchFamily="2" charset="-122"/>
                </a:rPr>
                <a:t>Trusty</a:t>
              </a:r>
              <a:endParaRPr lang="en-US" altLang="zh-CN" sz="1400" dirty="0">
                <a:solidFill>
                  <a:prstClr val="black">
                    <a:lumMod val="75000"/>
                    <a:lumOff val="25000"/>
                  </a:prstClr>
                </a:solidFill>
                <a:latin typeface="Century Gothic" panose="020B0502020202020204" pitchFamily="34" charset="0"/>
                <a:ea typeface="宋体" panose="02010600030101010101" pitchFamily="2" charset="-122"/>
              </a:endParaRPr>
            </a:p>
          </p:txBody>
        </p:sp>
        <p:sp>
          <p:nvSpPr>
            <p:cNvPr id="11" name="Line 21">
              <a:extLst>
                <a:ext uri="{FF2B5EF4-FFF2-40B4-BE49-F238E27FC236}">
                  <a16:creationId xmlns:a16="http://schemas.microsoft.com/office/drawing/2014/main" id="{316E17F9-2869-8B47-81A8-F7F9DFA6C465}"/>
                </a:ext>
              </a:extLst>
            </p:cNvPr>
            <p:cNvSpPr>
              <a:spLocks noChangeShapeType="1"/>
            </p:cNvSpPr>
            <p:nvPr/>
          </p:nvSpPr>
          <p:spPr bwMode="auto">
            <a:xfrm>
              <a:off x="6099263" y="4549604"/>
              <a:ext cx="2695653" cy="489"/>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spTree>
    <p:extLst>
      <p:ext uri="{BB962C8B-B14F-4D97-AF65-F5344CB8AC3E}">
        <p14:creationId xmlns:p14="http://schemas.microsoft.com/office/powerpoint/2010/main" val="70463568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3" name="Line 21">
            <a:extLst>
              <a:ext uri="{FF2B5EF4-FFF2-40B4-BE49-F238E27FC236}">
                <a16:creationId xmlns:a16="http://schemas.microsoft.com/office/drawing/2014/main" id="{B8E109E9-1195-5B4D-9581-51EA46B3CCA7}"/>
              </a:ext>
            </a:extLst>
          </p:cNvPr>
          <p:cNvSpPr>
            <a:spLocks noChangeShapeType="1"/>
          </p:cNvSpPr>
          <p:nvPr/>
        </p:nvSpPr>
        <p:spPr bwMode="auto">
          <a:xfrm flipV="1">
            <a:off x="597837" y="698754"/>
            <a:ext cx="6342225" cy="5037"/>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sp>
        <p:nvSpPr>
          <p:cNvPr id="14" name="Rectangle 20">
            <a:extLst>
              <a:ext uri="{FF2B5EF4-FFF2-40B4-BE49-F238E27FC236}">
                <a16:creationId xmlns:a16="http://schemas.microsoft.com/office/drawing/2014/main" id="{97A8849B-589D-0E4F-90D5-8FB93D327613}"/>
              </a:ext>
            </a:extLst>
          </p:cNvPr>
          <p:cNvSpPr>
            <a:spLocks noChangeArrowheads="1"/>
          </p:cNvSpPr>
          <p:nvPr/>
        </p:nvSpPr>
        <p:spPr bwMode="auto">
          <a:xfrm>
            <a:off x="597837" y="320461"/>
            <a:ext cx="6037423"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2400" b="1" kern="0" dirty="0">
                <a:solidFill>
                  <a:prstClr val="black">
                    <a:lumMod val="75000"/>
                    <a:lumOff val="25000"/>
                  </a:prstClr>
                </a:solidFill>
                <a:latin typeface="Bodoni MT" panose="02070603080606020203" pitchFamily="18" charset="77"/>
                <a:ea typeface="宋体" panose="02010600030101010101" pitchFamily="2" charset="-122"/>
              </a:rPr>
              <a:t>DeepFake Audio Defend Methods – Reaction Security Training Program</a:t>
            </a:r>
          </a:p>
        </p:txBody>
      </p:sp>
      <p:sp>
        <p:nvSpPr>
          <p:cNvPr id="15" name="Triangle 14">
            <a:extLst>
              <a:ext uri="{FF2B5EF4-FFF2-40B4-BE49-F238E27FC236}">
                <a16:creationId xmlns:a16="http://schemas.microsoft.com/office/drawing/2014/main" id="{EA8F4A63-6224-304E-A2F6-FAEDA55986B7}"/>
              </a:ext>
            </a:extLst>
          </p:cNvPr>
          <p:cNvSpPr/>
          <p:nvPr/>
        </p:nvSpPr>
        <p:spPr>
          <a:xfrm rot="5400000">
            <a:off x="-20441" y="542426"/>
            <a:ext cx="363611" cy="322729"/>
          </a:xfrm>
          <a:prstGeom prst="triangle">
            <a:avLst/>
          </a:prstGeom>
          <a:solidFill>
            <a:srgbClr val="64C8B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4" name="Group 43">
            <a:extLst>
              <a:ext uri="{FF2B5EF4-FFF2-40B4-BE49-F238E27FC236}">
                <a16:creationId xmlns:a16="http://schemas.microsoft.com/office/drawing/2014/main" id="{CE645E3B-CB87-1843-9A3A-D77ABEFACE70}"/>
              </a:ext>
            </a:extLst>
          </p:cNvPr>
          <p:cNvGrpSpPr/>
          <p:nvPr/>
        </p:nvGrpSpPr>
        <p:grpSpPr>
          <a:xfrm>
            <a:off x="6344155" y="1808521"/>
            <a:ext cx="4990089" cy="2246769"/>
            <a:chOff x="6228895" y="1484691"/>
            <a:chExt cx="4099136" cy="2246769"/>
          </a:xfrm>
        </p:grpSpPr>
        <p:sp>
          <p:nvSpPr>
            <p:cNvPr id="48" name="矩形 73">
              <a:extLst>
                <a:ext uri="{FF2B5EF4-FFF2-40B4-BE49-F238E27FC236}">
                  <a16:creationId xmlns:a16="http://schemas.microsoft.com/office/drawing/2014/main" id="{E9462DF8-4BDF-5647-8A50-056CC8D6165A}"/>
                </a:ext>
              </a:extLst>
            </p:cNvPr>
            <p:cNvSpPr/>
            <p:nvPr/>
          </p:nvSpPr>
          <p:spPr>
            <a:xfrm>
              <a:off x="6228895" y="1484691"/>
              <a:ext cx="4099136" cy="2246769"/>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Educate Employees for Verification Process</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285750" lvl="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Attackers infiltrates the organization/company/ account by having the user click on malicious link</a:t>
              </a:r>
            </a:p>
            <a:p>
              <a:pPr marL="285750" lvl="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Enforce strict verification procedure</a:t>
              </a:r>
            </a:p>
            <a:p>
              <a:pPr marL="285750" lvl="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Practice verification even when recognize someone’s voice</a:t>
              </a:r>
            </a:p>
            <a:p>
              <a:pPr marL="285750" lvl="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Properly answer identify and react to suspicious calls</a:t>
              </a:r>
            </a:p>
            <a:p>
              <a:pPr marL="285750" lvl="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Sending a message through collaboration system for verification</a:t>
              </a:r>
            </a:p>
          </p:txBody>
        </p:sp>
        <p:sp>
          <p:nvSpPr>
            <p:cNvPr id="49" name="Line 21">
              <a:extLst>
                <a:ext uri="{FF2B5EF4-FFF2-40B4-BE49-F238E27FC236}">
                  <a16:creationId xmlns:a16="http://schemas.microsoft.com/office/drawing/2014/main" id="{48513935-2CBE-5242-A3F6-5509916A676B}"/>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grpSp>
        <p:nvGrpSpPr>
          <p:cNvPr id="45" name="Group 44">
            <a:extLst>
              <a:ext uri="{FF2B5EF4-FFF2-40B4-BE49-F238E27FC236}">
                <a16:creationId xmlns:a16="http://schemas.microsoft.com/office/drawing/2014/main" id="{310DF863-8F61-A147-AB9A-78AF6365FA5B}"/>
              </a:ext>
            </a:extLst>
          </p:cNvPr>
          <p:cNvGrpSpPr/>
          <p:nvPr/>
        </p:nvGrpSpPr>
        <p:grpSpPr>
          <a:xfrm>
            <a:off x="6344154" y="4075326"/>
            <a:ext cx="4990090" cy="1661993"/>
            <a:chOff x="6228895" y="1484691"/>
            <a:chExt cx="4099136" cy="1661993"/>
          </a:xfrm>
        </p:grpSpPr>
        <p:sp>
          <p:nvSpPr>
            <p:cNvPr id="46" name="矩形 73">
              <a:extLst>
                <a:ext uri="{FF2B5EF4-FFF2-40B4-BE49-F238E27FC236}">
                  <a16:creationId xmlns:a16="http://schemas.microsoft.com/office/drawing/2014/main" id="{C8FABB3D-D109-2B44-B760-E998DD55CB76}"/>
                </a:ext>
              </a:extLst>
            </p:cNvPr>
            <p:cNvSpPr/>
            <p:nvPr/>
          </p:nvSpPr>
          <p:spPr>
            <a:xfrm>
              <a:off x="6228895" y="1484691"/>
              <a:ext cx="4099136" cy="1661993"/>
            </a:xfrm>
            <a:prstGeom prst="rect">
              <a:avLst/>
            </a:prstGeom>
          </p:spPr>
          <p:txBody>
            <a:bodyPr wrap="square">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altLang="zh-CN" b="1" kern="0" dirty="0">
                  <a:solidFill>
                    <a:prstClr val="black">
                      <a:lumMod val="75000"/>
                      <a:lumOff val="25000"/>
                    </a:prstClr>
                  </a:solidFill>
                  <a:latin typeface="Bodoni MT" panose="02070603080606020203" pitchFamily="18" charset="77"/>
                  <a:ea typeface="宋体" panose="02010600030101010101" pitchFamily="2" charset="-122"/>
                </a:rPr>
                <a:t>Evaluate the Effectiveness</a:t>
              </a:r>
            </a:p>
            <a:p>
              <a:endParaRPr lang="en-US" altLang="zh-CN" sz="1000" dirty="0">
                <a:solidFill>
                  <a:prstClr val="black">
                    <a:lumMod val="75000"/>
                    <a:lumOff val="25000"/>
                  </a:prstClr>
                </a:solidFill>
                <a:latin typeface="Century Gothic" panose="020B0502020202020204" pitchFamily="34" charset="0"/>
                <a:ea typeface="宋体" panose="02010600030101010101" pitchFamily="2" charset="-122"/>
              </a:endParaRPr>
            </a:p>
            <a:p>
              <a:pPr marL="285750" indent="-285750">
                <a:buFont typeface="Arial" panose="020B0604020202020204" pitchFamily="34" charset="0"/>
                <a:buChar char="•"/>
              </a:pPr>
              <a:r>
                <a:rPr lang="en-CA" sz="1400" dirty="0">
                  <a:solidFill>
                    <a:prstClr val="black">
                      <a:lumMod val="75000"/>
                      <a:lumOff val="25000"/>
                    </a:prstClr>
                  </a:solidFill>
                  <a:latin typeface="Century Gothic" panose="020B0502020202020204" pitchFamily="34" charset="0"/>
                  <a:ea typeface="宋体" panose="02010600030101010101" pitchFamily="2" charset="-122"/>
                </a:rPr>
                <a:t>Test employees by having them receive live calls from trained professionals who can emulate the tactics of real attackers</a:t>
              </a:r>
            </a:p>
            <a:p>
              <a:r>
                <a:rPr lang="en-CA" dirty="0"/>
                <a:t> </a:t>
              </a:r>
            </a:p>
            <a:p>
              <a:pPr marL="171450" indent="-171450">
                <a:buFont typeface="Arial" panose="020B0604020202020204" pitchFamily="34" charset="0"/>
                <a:buChar char="•"/>
              </a:pPr>
              <a:endParaRPr lang="en-US" altLang="zh-CN" sz="1400" dirty="0">
                <a:solidFill>
                  <a:prstClr val="black">
                    <a:lumMod val="75000"/>
                    <a:lumOff val="25000"/>
                  </a:prstClr>
                </a:solidFill>
                <a:latin typeface="Century Gothic" panose="020B0502020202020204" pitchFamily="34" charset="0"/>
                <a:ea typeface="宋体" panose="02010600030101010101" pitchFamily="2" charset="-122"/>
              </a:endParaRPr>
            </a:p>
          </p:txBody>
        </p:sp>
        <p:sp>
          <p:nvSpPr>
            <p:cNvPr id="47" name="Line 21">
              <a:extLst>
                <a:ext uri="{FF2B5EF4-FFF2-40B4-BE49-F238E27FC236}">
                  <a16:creationId xmlns:a16="http://schemas.microsoft.com/office/drawing/2014/main" id="{1730174C-2A06-0341-998B-7A1480A8FE6E}"/>
                </a:ext>
              </a:extLst>
            </p:cNvPr>
            <p:cNvSpPr>
              <a:spLocks noChangeShapeType="1"/>
            </p:cNvSpPr>
            <p:nvPr/>
          </p:nvSpPr>
          <p:spPr bwMode="auto">
            <a:xfrm flipV="1">
              <a:off x="6306679" y="1900189"/>
              <a:ext cx="3539218" cy="0"/>
            </a:xfrm>
            <a:prstGeom prst="line">
              <a:avLst/>
            </a:prstGeom>
            <a:noFill/>
            <a:ln w="6350">
              <a:solidFill>
                <a:srgbClr val="76C4A6"/>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l" defTabSz="1219170" rtl="0" eaLnBrk="1" fontAlgn="base" latinLnBrk="0" hangingPunct="1">
                <a:lnSpc>
                  <a:spcPct val="100000"/>
                </a:lnSpc>
                <a:spcBef>
                  <a:spcPct val="0"/>
                </a:spcBef>
                <a:spcAft>
                  <a:spcPct val="0"/>
                </a:spcAft>
                <a:buClrTx/>
                <a:buSzTx/>
                <a:buFontTx/>
                <a:buNone/>
                <a:tabLst/>
                <a:defRPr/>
              </a:pPr>
              <a:endParaRPr kumimoji="0" lang="zh-CN" altLang="en-US" sz="2400" b="0" i="0" u="none" strike="noStrike" kern="1200" cap="none" spc="0" normalizeH="0" baseline="0" noProof="0">
                <a:ln>
                  <a:solidFill>
                    <a:prstClr val="black">
                      <a:lumMod val="60000"/>
                      <a:lumOff val="40000"/>
                    </a:prstClr>
                  </a:solidFill>
                </a:ln>
                <a:solidFill>
                  <a:prstClr val="white"/>
                </a:solidFill>
                <a:effectLst/>
                <a:uLnTx/>
                <a:uFillTx/>
                <a:latin typeface="Arial" pitchFamily="34" charset="0"/>
                <a:ea typeface="宋体" panose="02010600030101010101" pitchFamily="2" charset="-122"/>
                <a:cs typeface="+mn-cs"/>
              </a:endParaRPr>
            </a:p>
          </p:txBody>
        </p:sp>
      </p:grpSp>
      <p:pic>
        <p:nvPicPr>
          <p:cNvPr id="8196" name="Picture 4" descr="The Importance of Security Awareness Training for Employees - Kratikal Blogs">
            <a:extLst>
              <a:ext uri="{FF2B5EF4-FFF2-40B4-BE49-F238E27FC236}">
                <a16:creationId xmlns:a16="http://schemas.microsoft.com/office/drawing/2014/main" id="{C6C2DE5C-2624-0A4E-9A9B-BFBFA0EAF1FD}"/>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740" b="82737" l="12287" r="84715">
                        <a14:foregroundMark x1="25239" y1="34765" x2="75594" y2="45823"/>
                        <a14:foregroundMark x1="28446" y1="25060" x2="20242" y2="28242"/>
                        <a14:foregroundMark x1="20242" y1="28242" x2="15369" y2="36038"/>
                        <a14:foregroundMark x1="15369" y1="36038" x2="16576" y2="48130"/>
                        <a14:foregroundMark x1="16576" y1="48130" x2="20408" y2="57120"/>
                        <a14:foregroundMark x1="20408" y1="57120" x2="20616" y2="58313"/>
                        <a14:foregroundMark x1="22657" y1="35004" x2="41816" y2="19252"/>
                        <a14:foregroundMark x1="41816" y1="19252" x2="66972" y2="24821"/>
                        <a14:foregroundMark x1="66972" y1="24821" x2="73511" y2="38266"/>
                        <a14:foregroundMark x1="73511" y1="38266" x2="77384" y2="55609"/>
                        <a14:foregroundMark x1="77384" y1="55609" x2="82299" y2="67462"/>
                        <a14:foregroundMark x1="82299" y1="67462" x2="70679" y2="82339"/>
                        <a14:foregroundMark x1="70679" y1="82339" x2="28488" y2="83453"/>
                        <a14:foregroundMark x1="28488" y1="83453" x2="21699" y2="77963"/>
                        <a14:foregroundMark x1="21699" y1="77963" x2="17993" y2="68974"/>
                        <a14:foregroundMark x1="17993" y1="68974" x2="17993" y2="68576"/>
                        <a14:foregroundMark x1="10746" y1="80191" x2="24823" y2="77009"/>
                        <a14:foregroundMark x1="24823" y1="77009" x2="38526" y2="78123"/>
                        <a14:foregroundMark x1="38526" y1="78123" x2="49354" y2="74543"/>
                        <a14:foregroundMark x1="49354" y1="74543" x2="62391" y2="76691"/>
                        <a14:foregroundMark x1="62391" y1="76691" x2="70637" y2="72633"/>
                        <a14:foregroundMark x1="70637" y1="72633" x2="60100" y2="78918"/>
                        <a14:foregroundMark x1="60100" y1="78918" x2="28155" y2="78839"/>
                        <a14:foregroundMark x1="14786" y1="81862" x2="21616" y2="83930"/>
                        <a14:foregroundMark x1="21616" y1="83930" x2="30612" y2="82737"/>
                        <a14:foregroundMark x1="30612" y1="82737" x2="49521" y2="85680"/>
                        <a14:foregroundMark x1="49521" y1="85680" x2="66722" y2="82896"/>
                        <a14:foregroundMark x1="66722" y1="82896" x2="84756" y2="68656"/>
                        <a14:foregroundMark x1="84756" y1="68656" x2="87380" y2="55131"/>
                        <a14:foregroundMark x1="87380" y1="55131" x2="87214" y2="21480"/>
                        <a14:foregroundMark x1="87214" y1="21480" x2="82299" y2="11217"/>
                        <a14:foregroundMark x1="82299" y1="11217" x2="38234" y2="16786"/>
                        <a14:foregroundMark x1="38234" y1="16786" x2="20117" y2="31663"/>
                        <a14:foregroundMark x1="20117" y1="31663" x2="8746" y2="62132"/>
                        <a14:foregroundMark x1="8746" y1="62132" x2="8372" y2="73747"/>
                        <a14:foregroundMark x1="8372" y1="73747" x2="13536" y2="79395"/>
                        <a14:foregroundMark x1="13536" y1="79395" x2="14077" y2="80748"/>
                        <a14:foregroundMark x1="35277" y1="11456" x2="68347" y2="26333"/>
                        <a14:foregroundMark x1="68347" y1="26333" x2="73928" y2="35720"/>
                        <a14:foregroundMark x1="73928" y1="35720" x2="75219" y2="48528"/>
                        <a14:foregroundMark x1="75219" y1="48528" x2="80300" y2="60780"/>
                        <a14:foregroundMark x1="80300" y1="60780" x2="76718" y2="49006"/>
                        <a14:foregroundMark x1="76718" y1="49006" x2="77759" y2="36516"/>
                        <a14:foregroundMark x1="77759" y1="36516" x2="80675" y2="46858"/>
                        <a14:foregroundMark x1="80675" y1="46858" x2="78884" y2="60461"/>
                        <a14:foregroundMark x1="78884" y1="60461" x2="77509" y2="47971"/>
                        <a14:foregroundMark x1="77509" y1="47971" x2="80758" y2="59586"/>
                        <a14:foregroundMark x1="80758" y1="59586" x2="83590" y2="60780"/>
                        <a14:foregroundMark x1="82299" y1="28083" x2="72262" y2="10501"/>
                        <a14:foregroundMark x1="72262" y1="10501" x2="63265" y2="1909"/>
                        <a14:foregroundMark x1="63265" y1="1909" x2="46022" y2="11217"/>
                        <a14:foregroundMark x1="46022" y1="11217" x2="59309" y2="2705"/>
                        <a14:foregroundMark x1="59309" y1="2705" x2="51562" y2="6046"/>
                        <a14:foregroundMark x1="51562" y1="6046" x2="59725" y2="10103"/>
                        <a14:foregroundMark x1="59725" y1="10103" x2="50146" y2="10819"/>
                        <a14:foregroundMark x1="50146" y1="10819" x2="46731" y2="13365"/>
                        <a14:foregroundMark x1="41233" y1="14240" x2="47564" y2="16150"/>
                        <a14:foregroundMark x1="47564" y1="16150" x2="37401" y2="20207"/>
                        <a14:foregroundMark x1="37401" y1="20207" x2="37776" y2="41050"/>
                        <a14:foregroundMark x1="37776" y1="41050" x2="32903" y2="50199"/>
                        <a14:foregroundMark x1="32903" y1="50199" x2="25614" y2="45903"/>
                        <a14:foregroundMark x1="25614" y1="45903" x2="20200" y2="51870"/>
                        <a14:foregroundMark x1="20200" y1="51870" x2="27822" y2="44153"/>
                        <a14:foregroundMark x1="27822" y1="44153" x2="12287" y2="65394"/>
                        <a14:foregroundMark x1="12287" y1="65394" x2="23948" y2="49165"/>
                        <a14:foregroundMark x1="23948" y1="49165" x2="15577" y2="71599"/>
                        <a14:foregroundMark x1="15577" y1="71599" x2="19700" y2="54813"/>
                        <a14:foregroundMark x1="19700" y1="54813" x2="16826" y2="68656"/>
                        <a14:foregroundMark x1="16826" y1="68656" x2="15535" y2="55609"/>
                        <a14:foregroundMark x1="15535" y1="55609" x2="13744" y2="73031"/>
                        <a14:foregroundMark x1="13744" y1="73031" x2="18825" y2="66508"/>
                        <a14:foregroundMark x1="18825" y1="66508" x2="22491" y2="54336"/>
                        <a14:foregroundMark x1="22491" y1="54336" x2="19242" y2="77486"/>
                        <a14:foregroundMark x1="19242" y1="77486" x2="22907" y2="52904"/>
                        <a14:foregroundMark x1="22907" y1="52904" x2="24740" y2="69610"/>
                        <a14:foregroundMark x1="24740" y1="69610" x2="29196" y2="38823"/>
                        <a14:foregroundMark x1="29196" y1="38823" x2="31778" y2="59427"/>
                        <a14:foregroundMark x1="80966" y1="71917" x2="70637" y2="85521"/>
                        <a14:foregroundMark x1="70637" y1="85521" x2="76760" y2="75895"/>
                        <a14:foregroundMark x1="76760" y1="75895" x2="69721" y2="85839"/>
                        <a14:foregroundMark x1="69721" y1="85839" x2="74927" y2="74145"/>
                        <a14:foregroundMark x1="74927" y1="74145" x2="68347" y2="81543"/>
                        <a14:foregroundMark x1="68347" y1="81543" x2="77010" y2="78520"/>
                        <a14:foregroundMark x1="77010" y1="78520" x2="74761" y2="80509"/>
                        <a14:foregroundMark x1="76635" y1="77963" x2="77801" y2="82180"/>
                        <a14:foregroundMark x1="78800" y1="24503" x2="82882" y2="36834"/>
                        <a14:foregroundMark x1="82882" y1="36834" x2="82882" y2="50119"/>
                        <a14:foregroundMark x1="82882" y1="50119" x2="82424" y2="34765"/>
                        <a14:foregroundMark x1="82424" y1="34765" x2="81424" y2="58791"/>
                        <a14:foregroundMark x1="81424" y1="58791" x2="81716" y2="37709"/>
                        <a14:foregroundMark x1="81716" y1="37709" x2="82007" y2="36436"/>
                        <a14:foregroundMark x1="81549" y1="23628" x2="83299" y2="69451"/>
                        <a14:foregroundMark x1="83299" y1="69451" x2="83590" y2="38663"/>
                        <a14:foregroundMark x1="82299" y1="22832" x2="84590" y2="48687"/>
                        <a14:foregroundMark x1="84590" y1="48687" x2="84756" y2="48608"/>
                        <a14:foregroundMark x1="47439" y1="13683" x2="40691" y2="15593"/>
                        <a14:foregroundMark x1="40691" y1="15593" x2="40067" y2="15354"/>
                        <a14:foregroundMark x1="47314" y1="12013" x2="38026" y2="13683"/>
                        <a14:foregroundMark x1="76468" y1="80748" x2="73303" y2="82737"/>
                        <a14:foregroundMark x1="21783" y1="42243" x2="28446" y2="37550"/>
                        <a14:foregroundMark x1="28446" y1="37550" x2="28738" y2="37550"/>
                      </a14:backgroundRemoval>
                    </a14:imgEffect>
                  </a14:imgLayer>
                </a14:imgProps>
              </a:ext>
              <a:ext uri="{28A0092B-C50C-407E-A947-70E740481C1C}">
                <a14:useLocalDpi xmlns:a14="http://schemas.microsoft.com/office/drawing/2010/main" val="0"/>
              </a:ext>
            </a:extLst>
          </a:blip>
          <a:srcRect l="4205" t="7185" r="11033" b="15633"/>
          <a:stretch/>
        </p:blipFill>
        <p:spPr bwMode="auto">
          <a:xfrm>
            <a:off x="-76220" y="2224019"/>
            <a:ext cx="6292227" cy="2999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10514997"/>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B7908752-51ED-4693-8200-80F166DB627D"/>
  <p:tag name="ISPRING_SCORM_RATE_SLIDES" val="1"/>
  <p:tag name="ISPRING_SCORM_PASSING_SCORE" val="100.0000000000"/>
  <p:tag name="ISPRINGONLINEFOLDERID" val="0"/>
  <p:tag name="ISPRINGONLINEFOLDERPATH" val="Content List"/>
  <p:tag name="ISPRINGCLOUDFOLDERID" val="0"/>
  <p:tag name="ISPRINGCLOUDFOLDERPATH" val="Content List"/>
  <p:tag name="ISPRING_RESOURCE_PATHS_HASH_PRESENTER" val="67c016f7dfeaa9e2c8ef0af249d662f104448"/>
  <p:tag name="ISPRING_PLAYERS_CUSTOMIZATION" val="UEsDBBQAAgAIACqGsUgVDq0oZAQAAAcRAAAdAAAAdW5pdmVyc2FsL2NvbW1vbl9tZXNzYWdlcy5sbmetWG1v2zYQ/l6g/4EQUGADtrQd0KIYEge0xNhEZMmV6DjZCwRGYmwilJjpxW32ab9mP2y/ZEfKTuK+QFISwDZMyvfc8e6eu6MPjz/nCm1EWUldHDlvD944SBSpzmSxOnIW7OTnDw6qal5kXOlCHDmFdtDx6OWLQ8WLVcNXAr6/fIHQYS6qCpbVyKzu10hmR858nLjhbI6Di8QPJ2EyphNn5Or8hhe3yNcr/Uf5wy/vP3x+++79j4evt5J9gOIZ9v19KGSR3r3pARSwKPQTQCN+EpBz5ozM5zC5cMF8GhBntP0yTHoekTNnZD475RZRRAKWxD71SELjJAiZ9YVPGPGc0YVu0JpvBKo12kjxCdVrAZGsZSlQpWRmH6QaNopGdCnzwhmmQRKRmEXUZTQMnFGsy/L2JwvLm3qtS1BXoUxW/FKJzOqEnLHPb0pRgWpeQ04heNVrCb/UOZfFQafqCC9pMElYGPpxQgJvt+OMSJEhr+RGzUCUCMckAoCSV6J8hGxis8yKI6zUMIQpnUx9eDNjwlSu1gre9VA75gRiMBdFlxTkCIkgu+J4GUaecRqoQhzd8Kr6pMtsLz8eBqoLmAZuCCnosgfgzGDsgCHGEipHWYq07gKbkTjGE5KMw3NIZOBdOEQiPAW6nQ6RuCAxUITEXTIBPqMTbBLeUGyX/zt+pdyks7pFPE1BzrhvI3VTwY5xKbDAMq06GKYmJh8XEDaK/e/QuEUF79rVSm4E2FFmouxUBJXFJZ7Joo8L+ltygqlPvATSyguXCbMlz2jM+S0qdI14tuFFKtClSHkDuX4LzzKZ2Wcmzlb/X438G/F6W1VebQtS4JHzV0Pt2ath3zCrqcCmuhb5Td2l2jhsa/5jrDA5/V0T+hz9cfpjlwQ4ouHzRKaSeaPaqvvk+NxZNjRGnUY80VP9o/XclsRtbR1TKFhjqftLEOimpn9AA1T9pWhwAormbYmGGk6LqwE6g3ALEGj0WIwzcNWeCWfgwgHySzKOKYPZaCkuK1l3jh2WjW2Avh3aFOY8JWpxT8ZLcaVhwlGCb9rpA7qQjXRnQB8MN3utglHmg8kBAK7a5AFIJXOwP+uBuZiRnQfaAr93kqVuVGbJq+S1LfLg2yYXX49NV6XO7a7i1S552yZz/BQr2sNFrdL5gPZ/x7/e8XlAv8dHKSY4cqeJiwOXmEHfcFX1FAIKGFf4LE58PDbiwIWc1+kamumVboqsJ1A7q3vkBAPY9syx4GW6/u+ff3tifGFJu4u2u78OAgFimypI7sB+D3Qtqj+7QBge78vZRR+p7d1mJ9fzqsMoZOGz3CF421pyncPWQbdeSPJt0DBj2J3OgAexTXvdlDC6DUGY4egUapmdwp3RjJfXUAiZ1moQinW1ScB6mPb762VTK1mIIbJPayXmwIzOE+x59q4N5FMyvW57ZgY3inR76VZw6e4L5k5xAHX2CzyRyXogoG1NuyoERG/X9zTffN2p7laV/cvi8PWDfzD+B1BLAwQUAAIACAAqhrFICH4LIykDAACGDAAAJwAAAHVuaXZlcnNhbC9mbGFzaF9wdWJsaXNoaW5nX3NldHRpbmdzLnhtbNVX3W7aMBS+5yksT70saTu6diihqgpo1VpAhW3tVWViQ6w6dhbbUHq1p9mD7Ul2HAMFtevSH6RNCBGfn+/8n5jw6DYVaMJyzZWM8G51ByMmY0W5HEf4y6C9fYiRNkRSIpRkEZYKo6NGJczsUHCd9JkxIKoRwEhdz0yEE2OyehBMp9Mq11nuuEpYA/i6Gqs0yHKmmTQsDzJBZvBjZhnTeI5QAgC+qZJztUalglDokc4VtYIhTsFzyV1QRLQF0QkOvNiQxDfjXFlJT5RQOcrHwwi/Ozx2n4WMh2rylEmXE90AoiObOqGUOy+I6PM7hhLGxwm4e1DDaMqpSSK8V3MoIB08RCmwfejEoZwoyIE0c/iUGUKJIf7o7Rl2a/SC4El0JknK4wFwkIs/ws3B9aerXuvi7LTz+XrQ7Z4NTnveiUInWMcJg3VDITikbB6zpZ2QGEPiBPwGnRERmoXBKmkhNlJyzTl3RkMlIPeFFrRROmS0Q1K2Uo3+DZdtkNzFaASBiFmEj3NOBEbcEMHjpbK2Q224KareXpVEgAXtydB5H9+b99mJE5JrturWgqNdzuPGN2UFRTNlkeA3DBmFIH6bwlPC0Gpx0ChXaUGF9jFICw4WJ5xNGT0qcjoH/JOhKzCRWtCEXs0EM97Cd8vv0JCNVA64jEygs4HOtcevPgs4I1rfg5KFj1v9s9Nm6/q002xdbrkACZ0QGT8THArO0sxsBJ/MkFRmoQfpiInVrCgK5bTglYmt+vIyaJ5a4cv81sVYgd5gSTZj5TmF+asHpc0mZFIMohuuAhpGkENJPCYwYlgXXFpWFjAmEikpZojEsNa0G+sJV1YDxQ+wh9Yv99DrIy6L0xhWG1jMKctLQe7s7r2v7X84OPxYrwa/fvzcflJpvvB7gjhzfuOfPLnyl2v/4TYMA7elH1/aJrf/5s7uXbS+lslrp3U5KFXSVr8UXLeMVPdzGakL/5LprbxgSrkAS2nshwzWkuApN4y+ZYu9oE1e9W73PbaZNtlgzK8Zjf8mZH9aXhPX7oVh8OjF1XFSLnkKiXArcXnbbezXduCm+SirUgG09f8OjcpvUEsDBBQAAgAIACqGsUi1/AlkugIAAFUKAAAhAAAAdW5pdmVyc2FsL2ZsYXNoX3NraW5fc2V0dGluZ3MueG1slVZtb+IwDP5+vwJx3+nulZ3UITHGSZN2t+k27XvamjYiTaokZce/vzhN1gQo9LAmEft5bMexzVK1pXzxYTJJc8GEfAatKS8VarxuQoubadZqLfgsF1wD1zMuZE3YdPHxp/2kiUVeYokdyLGcDcmhDzO3nzEUF+PbHGWIkIu6IXz/IEoxy0i+LaVoeXExtWrfgGSUbw3y6sd8tR4MwKjS9xrqKKf1Nco4SiNBKcCUvq9RLrIYyYD5SFf2M5LThzp/+wPajiqqLW35CWWI1pAS4iJfL1GG8dx4j19ljnKeoOGvNtAvn1EGoYzsQcbO776iDDJE0zb/0yONFCUWNOacf8R3DhOkMOOHWV2hXCTghTDQxVdw5bF3vQtA7ms49ymOqxTsCet6sBDw0TMGCy1bSBN/6myqEm+PrTbzAYsNYcoAQlUPejJJP5FWeTexrsf9gTfKi9CX0/SQV8HaGlZdwoG7WN/jV6tbuytCp++6IEMJO6cMUuyVPfK3qesRMlD2yGdGC3jkbH+cwaGpI/lHviXuOc/X31iBE3MsnNWfvBUjPeDoqiBVp/CYWhSwUJjOC60B3y1NrK5LKTnKKeVkR0uiqeC/EJft7WVUmhwYXK+d7qxUU83gVMPZHM2aDstlz3E/OmvckN3PQn+57jzRZovfTInWJK9q87OkphPHM2NiCjNNTjNwTxo4yHu+EQHHxh4i1URuQb4IwcaG4UKDGutedMM1BE+ToAZpcrrKqXNyqvy8rTOQa/NqFJSvcqzsgBUtK2b+9CuFNygOGAPWjqor448T+t6XgcI1ARCZV75ru0NnqVumKYMd+OEPFPbKQ3dLlenSoYZb6gfY6LDlnGZUT7pd0fdKvEMC/Qn8q0krcnxgGdH2mmTK3iyafL+G+1yixezXGTZfuMns2fVS5NjYjytolPjv5D9QSwMEFAACAAgAKoaxSCqWD2f+AgAAlwsAACYAAAB1bml2ZXJzYWwvaHRtbF9wdWJsaXNoaW5nX3NldHRpbmdzLnhtbM2Wb08aMRjA3/Mpmi6+lFPnpiN3GCMYiU6IsE1fmXItXGOvvbU98Hy1T7MPtk+yp1dAiI6dRpaFEOjTPr/nX/u04dF9KtCEacOVjPBufQcjJmNFuRxH+MvgdPsQI2OJpEQoySIsFUZHzVqY5UPBTdJn1sJSgwAjTSOzEU6szRpBMJ1O69xk2s0qkVvgm3qs0iDTzDBpmQ4yQQr4sUXGDJ4RKgDgmyo5U2vWagiFnvRZ0VwwxCl4LrkLiogzmwoc+FVDEt+NtcolPVFCaaTHwwi/Ozx2n/kaT2rxlEmXEtMEoRPbBqGUOyeI6PMHhhLGxwl4e7CP0ZRTm0R4b99RYHXwlFKyfeTEUU4UpEDaGT5lllBiiR96e5bdWzMXeBEtJEl5PIAZ5MKPcGtwe3bTa19ddC7Pbwfd7sWg0/NOlDrBKicMVg2F4JDKdcwWdkJiLYkT8Bt0RkQYFgbLovmykZIrzrkxGioBqS+1MBqBp6KI8LHmRGDELRE8XsxaosfMnnIBMTjd3fpIWvwI9PHGCdGGLRuazxiXxbj5TeWCokLlSPA7hqxCEFGewr+EoeV0o5FWaSkVxFhkBKcMTTibMnpUZmkG/JOhGzCR5qAJmy8TzHoL33P+gIZspDRwGZnAVgU5N55ffxE4I8Y8Qsncx63+RafVvu1cttrXWy5AQidExi+EQwlZmtmN8EmBpLJzPUhHTHLDyqJQTsu5KrHVX18Gw9Nc+DK/dTGW0BssyWasvKQwf/WgstmETMqD6A5XiYYjyKEkngkTMRx3LnNWFRgTiZQUBSIxNCrjjvWEq9yAxB9gjzav99DrIy7L0RhuDrCoKdOVkDu7e+/3P3w8OPzUqAe/fvzcXqs0a+E9QZw538NP1jbxRSN/2g3DwPXO59uw1fm/6sK9q/bXKpm6bF8PKhWp3a+E61ZZ1T2vsurKXxu9pSujkgvQZsb+2ECjETzlltG33DSvKPz6+9dvizcq/AajWLt9/98g/Gjx3Fp5X4XBsw/AGshXH9PN2m9QSwMEFAACAAgAKoaxSGhxUpGaAQAAHwYAAB8AAAB1bml2ZXJzYWwvaHRtbF9za2luX3NldHRpbmdzLmpzjZRNb8IwDIbv/AqUXSfEPmG7ocGkSRwmjdu0QyimVKRJlaQdHeK/rw5fTeqOxRfy8uR17CredrrVYhHrPne37rfbv/t7pwFqVudw7euiRU9RZ0YkC5glKYhEAguQ4nj0JO/OBGXMpDOdlx9oa2p+TOE/Sy5MHc8IC01ohjpcEOA3oW2owz8nsVOra19TrdHz3Fole5GSFqTtSaVT7hh29epWvcQAVgXoC+iSR+CZDtxqI8+ODwOMOhepNOOynKpY9eY8Wsda5XLRln9VZqCrT77eA/2nwcvEsxOJsW8W0jDxZIjRTmYajIFD3scJBgkLPgdR8+279QfqGTcLCugiMYk90qMbjDqd8RgaXRqOMHxMVl6Nbg4wmpyFjd0Td7cYHiF4CbphNb7H8ECV5dk/PmCmVYwdaaDNnp9QofgikfEhdR+D5PCyaNvWvXOh7vpj5j0hFTyhFfX80rbZEYKGAK03lo55TZB3StkJSpREDkVo1LQq6DliwzmC+88u49byaJVW46EajlUbuF6Dniklqtt/XbpnmKuz+wVQSwMEFAACAAgAKoaxSD08L9HBAAAA5QEAABoAAAB1bml2ZXJzYWwvaTE4bl9wcmVzZXRzLnhtbJ2RsQrCMBCG9z5FuN3EbqUkdRPcHHSWmqYaaS8ll1of35SKdJGAQyD/8X0/JCd3r75jT+PJOlSQ8y0wg9o1Fm8Kzqf9pgBGocam7hwaBeiA7apM2rzAozdkArFYgaTgHsJQCjFNE7c0+NhArhtDLCauXS/i6R2K2RTDosLilvYv+zODKssYk9fRduGAVbzHtCCMvFYwOxeN3GLrQPwCGpMATKrBUAJofQJ4DAnAjytAiu+b56RHCvGjYpBitZ4qewNQSwMEFAACAAgAKoaxSJr5lmRrAAAAawAAABwAAAB1bml2ZXJzYWwvbG9jYWxfc2V0dGluZ3MueG1ss7GvyM1RKEstKs7Mz7NVMtQzUFJIzUvOT8nMS7dVCg1x07VQUiguScxLSczJz0u1VcrLV1Kwt+OyyclPTswJTi0pASosVijISaxMLQpJzQUySlL9EnOBKp/tmfJ8ya5n09qfr9ivpG/HBQBQSwMEFAACAAgARJRXRyO0Tvv7AgAAsAgAABQAAAB1bml2ZXJzYWwvcGxheWVyLnhtbK1V30/bMBB+LtL+h8jv2C0dA6oExJDQHsaE1LHtrTKJm3hN4sx2COWv39nO76VsSHtolZzv++58993Fv3rOUu+JScVFHqAFniOP5aGIeB4H6OHr7fE5urp8d+QXKd0z6fEoQGXODYCmyIuYCiUvNIDvqU4C1DNgYEZeIbmQXO+B+xS420gnS/TuaAYuuQpQonWxIqSqKswVIPJYibQ0JAqHIiOFZIrlmkni0kBeg13pv6Phl4mc6H3BVA9Z6LcHrklajmfFByTVEgsZk5P5fEF+3H1ehwnL6DHPlaZ5yJAHlZzZUj7ScHcnojJlythmvktyzbQ2SVjbzNcrvjjPPSXDADmHTcaUojFTOM1jRByWTID9bUpVUvOoAa3hVTte81q/jXnfNG62c6RzLsrHlKsEjvqQzjoJ9Mkwqp/Z61oFPTQKujVMyJPsV8kli+zrt1aM8wVyAVvF2TyxqkI4gKdbGmoh9zcAAxXVHcRt07BrGraglgO30dcdBWpuu2VUl5I1pZr5Tzxi4guVkhpZXGpZMp+MjDWWDME+cVeum9Q1xE90lp7+Q2+M36g1P9VrnbGA/9GYT0DU1oTnEXu+5eCjWQY11QyKbWxYFyk2MbucVPmY9XQ9MLkc66bARTxNZcxgDCOqKens5BCUSarAJSzlCNs7OAhOeJyk8NOTDOPTgzQZlbtJht7BQXAqwt0EtDW3ZSTjOo7E1CrIJxPrxA9LpUXGX6w8B3tGr6wOXxu55ui64O3B2fyPURzEaAZziyZWl3nq7avm8N7MqVadz6ZwloFaYR6YLgvn1cxCWYx8IralZapv+jk1+7AHHeU8NR3TXN9B76Ja8xfmVTwyX7rF0tQkYUYzAfpwvuwxQD9huwzCW9OhiFuRN3XAmNg3928r2mz5unWu64c67EMNnzirHMbN1EdQRyxFmUejHuKi+4ioFHbatWTUS9kWbrQ4AZGKIkDv4aG+88XpRXfls8VFg7V53bvALpc3rPQ64U5BpNZ1exG/3g3w+BtQSwMEFAACAAgAKoaxSLCHI/RsAQAA9wIAACkAAAB1bml2ZXJzYWwvc2tpbl9jdXN0b21pemF0aW9uX3NldHRpbmdzLnhtbI1S20okMRB99yuCPzBJKreGdiC3lnlR0QGfm+ns0qyml07EZcnHm3Z3GEdHNPVUdU6doiqnTb/GaJ9Snh7Hv30ep3gXch7jz7Q+Q6jdTQ/TfDOHFHJaHSr3Yxym5038MS21Wk25j0M/D3ZB0xqj7vUhJbVyqmbMMIok89Qr5Dy3FWvANWAr5iix7eqdxD/dOexCzKdV29UR+rFhE1OY8yYO4c8ajtlvoeMNLud+GCsvrQVbouynFseWQIxwyX2hGgAEstwRh4uUjdQEecw4hmIUBQqIcE4aUYikHGrWNaKqMN8IxCRj1BXqae1GWhtHbZHQEKLrNK8aW7rOSIwRIQSYK1xAZzCqbKgaGtRyQHBgQBRtNFGAOtuZjhXvvLAcKeoFxoUZAxgfjnvY7u25DtVvr7M/5xeCJ7/gJLp4a3XCXO3uaZ4reRsefz/0OaBxuDi/ufV3/mqrt5vrq/P/vnz18J61mLVu/am3XwBQSwMEFAACAAgAK4axSAXZichKDQAA1SEAABcAAAB1bml2ZXJzYWwvdW5pdmVyc2FsLnBuZ+2a+VdS6/rAqdNpVvNU15xLvXmuOZQnp+NAmROna6UNZk61zLxhgqhoKGLTdUiJopaWiZ6sk+KAqZm6EbBDSR5E6jig4lBxFAXBgRAVkbupzr1r3fVd3z/gLn5gb57ns9/9Ps+73+d5n/1C7rEj/jobjTZCIBAdWIBPMASyBgaBfINcvxbU7Gq6MQGeViUF+3tDKF0mk6CwJvZg4EEIpI6wafnct6C8ISEgNAkC0WVqPqtYyIrzYDs4zOfgicuRkuGjebbyAdYHWdHc6rnV9Trn9ev1U78jntz8/fe7cy7o5+8MWPOuevNPOectLV79c+3W9Tt8bm8pM1Zf+Vn69/0bVNjpLpn7IulHxafSBxc9jydtD/9UTKmUUkRSt4hSSmVL3YMsLlSNla0op5EjGYrhmqZRnDFo0lknP1nFSpDpeTOEH1EPuvyMZKjR1lRm558zhnmpPnWneIOKK41V9vV4qyjsrK/7KlBuQwdl/OFner0bvwaUmu0rCUML4ij14K1/ixN+4DdIuIvFBvB0IMdKI+0iao43AlaDxy1aoAVaoAVaoAVaoAVaoAVaoAVaoAVaoAVaoAVa8L8HUAJz9QJLs2X6HtgK02i8rTRbiuvvaPYOd/p8p9lu3PL/g4/hd/5o4HrxWz/9fvihdSk2UfbGknAJtywwH0WJUL2CKlYooSlMF7yyDzmSJXlhXnszbXmsiaGSBPFbnOI5P4xPI5SVFazM3yTLjy07/M0znmNmXq7jr0svr2SFEahhZpqmYppihBrNGGLkDHbVxIgLMKe6wxvjFw71JKW9mTMXTwTMDSVxG/VmjoSALUryljhIXEMvPgxQryhdpulKaTxP/UEvs99j9tXWMK6Xcipe4EZqGkkTjwOZi2OFSEMXqIPTsAfiFHfgvlRAgNJjhppX3grl1bw3MUMs+qRZxqd3JDYmKInGyFc/mbJbC2nzkscsGn3TMdP5A/c527PqIoDh/VzCZ4/s+jgRkHhy0wlPKQJjX+bszJjFIy+5eFBnD6eOZijieSfPksVx11ux4rDRwUj7csF++HCICRm9wjRfmbnwPXnLvpK8OdI0VtjZdlLWG8MJ68aj5EDFzDFBO1fWSpI6JRoq6uKAM32AKs2Ot4ChsxNFnm9FLyQam6rpAelTdaxBLiHudztl9cPYQJEbvdMhkHDLavg6YAOMudUOVlTje4FqfBeiKDT+bKrxs0ZhW+u5M03oNxIUqnFE+P5YetCJHeTSwl2Prp32DJEn/bNmthj/xvFpFY/Z31BRxmzlsVwYixzn55tjaX5d6eaNmwXCiO5eRwJPRrboCKlbN0ie/8s3kPfwSs9bVC4+rvuzIfGiFmmBysOHmGSU/VcTIye4ZfrIW888Txj9R3mxbSn15gZ0S36IXNbPfuzdnrNtu3H7/phWM5sDtoqN5MzpNAQ3DV+s8BIJ00jSh4hXxEWAPX9y6mrKTdprCKS5SBS+fTi23UlUkNnHaXButEsIFVrrw+z/celZiuCCPFC1HIgrd+5kjWwsjlQM4QPqN6+Vyxz339un2otoeIiLuuEqdkp8p3RNBjII0xaAQvC3ZIUOpE0enB1ZvehhdXj4x/toWXWQaUq3nbrOh7jJyLh6uHkg0RJ9yrjdKXLnIhzNHeYZwgC+g0XHB0C5FvI+LVSW+5P7l3YnVQ8ECFOTQ1YtP9e9HMQbi7bcbHhKPhAsvDbR5fvyYu+uH5LuF3FhwTzCIfhv2CPE0ECobsjfBNhd6OHmmnM8N1gKzc8+zTz7iDUYxgm9tNl2Y4nwlZO4jwmOK2cEK+OkeJqI4vKs2B/eogze2XF9Tb+D2VwplpefjGOmF+9NOo1oTTRqLNnzl3zh05I8fW8b7x5ZsH7cjWr9QFHiqxuYEoDk5nXi/n1haNbNATrvDUb6OLKQ5VHgbkdsnfttj0ROxVl/GZAEEaPicrmo77WmZ/ulQgdf4qZKna66WUzB2CNdpmvnhYujEhQGHsH7YBvjc2cf5ddXO0LSkfli4damW1ccnz4spervFy0BQ9t3ijDTFAchjQBw9CN1MbZUb44veprV0OPQyFCrpmPpCi5A/9rpHagiLOqtnUoUwgDc6F57uAKcgjoaj1tkRyFws3lRUzTS3LKMO9qKX8KUlPfE9zYD4bf45WEGDYiSDFFdj2MXD886zQ5SU8YqMlPh2BrGEiaS8AuiiVLLVck8DgtDDZi+XUctiBBrHs3cXZ43I+NC1erUFQnDYJx9JHUUAqmOIuWVKbGXKxqy9DeKkkShTD6SQVOkiA63GUG9xPaKy4vvr+u94BEgqHxERieAmTdkmtjYhHfy8A7O1EftIQcqHxVgbJHf3jVqX+p36lH17heiR2R3c6zaOkC3z/GeFSPoU5/9BWiyLndJLDO6Z6/z0OHXdxYBfdi4jmKjUSluaXJ+Sd8Ffh8ZO8nNXJGlFGEc8EVNWRv/KnueLerrAB9K6b6eOby466ZVNDa28zg74tF5n7KYzUbiVB7gTkiLTxafN7izxrVFqnKdMmpfkNZ3D7tAIOIUw0zO06yxtUv91Mc4qQUMI2nkgb4kHGNSdFR1qa9NfPxuT+oy3XyajlwY9lB2Mk+Py3yIjn2C+7gWXTbZAkZzBtD1eQGri8MVOJMUnWhs6sCk1BhyBS32MjCryhq8X4uXO370lyweEwjxC4NvHNgX2yXJTJO17SPWAuxuSwtbvZduJ77cvecY+wyhpqB2ftl1D9E2O2Zix7mKLAz33gDYz2Rfh71Fh26mkj/qfNRT3jP/7b4qMTzcRS+B+l8u9WXYe/SFMl0nJ/pzzK8+zrq5Du1FHPQrRpZTavGqgdbCNzl70KGyvmPZj/NnWV8Hz0iEIoxRxjz2EDvZofCWcX6RXgN5VtZ80Cp3LGGiOW+ioPz4qieR1dCFl3rOUOUA15kAXVmwM8MtfOB4KoYaSH62V1Vg+ngWt0NA/Tpx+JYEj99xzh5+OrISK8s1m6MtcVP6jtdeOq7veYY8lOn1aNK158Kiwdlb72ruhrpwvZzyx3YIg8iZvL19nAWFR1T56sM6lns5wmjD9iXaVEBwLR5BmrIg2mLnOqwfmqsm/Plbgh16GjxUn7r5F+GDReVUu/eMzzacPuISlaLJRmeHIzPkvfMNH/bB+xuv0vOtYkx2NyyLnbMvTXDTnxSj1//2CEA7iscHyrPqTGQlO51MtsLgekVG8EE3XfwhfNZxX+LXqXP+0fy2FnA5Hdz7O/liXIn0xRW1aIRACvqDtZdgrDYrJEnpqyCnGWAVUK8Cg8UoJf7n1DvnTWyOM9evc0rO5tsi06cOBjMTkfei0eJoMFcf1ZFFU+JH99ladrTmH/K9fQbaaP+TKlyWP0Zp24+gFlsQe+LKwsyVOVZ3wdU6Ln0Hx/HGlIw2nYGUfcxzQKzMFTISXrfO/LqJz6x0DVNdE484sCZGCLHkqNuPT6QK/swhSxnzA7FCr9mLZLwsoq7MaytvP5tx4LixCq3KsZbLQscXbYzyxf4HXGu/BC+Z1Rhuju4PjIDOrybPRhsWwIvOgNfNzRSh3BvtPCnGYkXZy39U8LxpuwF5HSHAkby1vs8toED/SckQLyozowoXeUs9eTQTwEw8yh7EJ0ixETvenxpWju0YVqIKl345xbCiov6dVWe63Kefl+rzKJ8zVmO6jOPCR6Nyau2IWFNg7EGGWjk6isvzXHe7MpKNFwGIkqcpgkVpKiOdnxyuE7HtzxvPbvu89CxdnvylcJCbG9dXkw1OqCJwYiZJ0lzvBTi2KKVUZK75L/wKe/YkXSVBNnWjhOIySJPoy6iVv9WEDo8dTfDsw50Kr0KYgmPRV7lSxMHoNRj6EHMDEj3RQVfC0NOF0cnTrOMTmhAXjz0meAFvF2GUoi/Xi8BKLY73cp8PEZbaHEi6fr4liObhkMuMp7yw35hQJVUl5td+hJIBgmauNONExdv+s3T7IVtn/ajLrO9gu+XlWOrWppUVBYPRcjAC6sDi5YaJj67iGo+Em/7pMzr8rKKk9e8GnvNbwFyzaON1fWQDEFMKrrmcGMQmE1MYRYQ4nI1lL7OgKyjqweb8ncohNC/iYZR6iSdZ65r6AqqaPNr07SoEepqmeAF6VZxWyAIkX02jw2vVUpngTI+bKzBW0rt/uDUuiItqGhKik61aKp2kb+s/tX2jd0kT/c5ZyV9DL1O00HZ82fpkE8aQZbYa8swrDgrt2MVviRt5PL4tqsAMtOlj3tT97QrNj//cwLm7pctP8BbM7qNQGunp0xoMwAeL9Pfik1EVNfvumQAkat+xE+zkmw6HwRJu7MTo+tJfMfQYykSQ0JrM3CxKNAzArchKkXqHKlCrwbq+jSSxiWeafeyXDInpyyzXEKsWe03sczTPSNXd1gBQ2tEyTdUecvf/ehsoVS/Huq/+/DpQ4ZUoYDswLvlrxHCDXn/EshCqvvgf8ZJj/8PP/zCgVOb1PMNbOS2Lo9Rwa43qdJVoV3SzIQy+oGCoaYtgpA4+0HTQV7bkj76t1nnIUa/KjXsT7L356opGD/M94kPxPnvtX1BLAwQUAAIACAArhrFIKwvAbUoAAABrAAAAGwAAAHVuaXZlcnNhbC91bml2ZXJzYWwucG5nLnhtbLOxr8jNUShLLSrOzM+zVTLUM1Cyt+PlsikoSi3LTC1XqACKGekZQICSQiUqtzwzpSQDKGRgbowQzEjNTM8osVWyMDCFC+oDzQQAUEsBAgAAFAACAAgAKoaxSBUOrShkBAAABxEAAB0AAAAAAAAAAQAAAAAAAAAAAHVuaXZlcnNhbC9jb21tb25fbWVzc2FnZXMubG5nUEsBAgAAFAACAAgAKoaxSAh+CyMpAwAAhgwAACcAAAAAAAAAAQAAAAAAnwQAAHVuaXZlcnNhbC9mbGFzaF9wdWJsaXNoaW5nX3NldHRpbmdzLnhtbFBLAQIAABQAAgAIACqGsUi1/AlkugIAAFUKAAAhAAAAAAAAAAEAAAAAAA0IAAB1bml2ZXJzYWwvZmxhc2hfc2tpbl9zZXR0aW5ncy54bWxQSwECAAAUAAIACAAqhrFIKpYPZ/4CAACXCwAAJgAAAAAAAAABAAAAAAAGCwAAdW5pdmVyc2FsL2h0bWxfcHVibGlzaGluZ19zZXR0aW5ncy54bWxQSwECAAAUAAIACAAqhrFIaHFSkZoBAAAfBgAAHwAAAAAAAAABAAAAAABIDgAAdW5pdmVyc2FsL2h0bWxfc2tpbl9zZXR0aW5ncy5qc1BLAQIAABQAAgAIACqGsUg9PC/RwQAAAOUBAAAaAAAAAAAAAAEAAAAAAB8QAAB1bml2ZXJzYWwvaTE4bl9wcmVzZXRzLnhtbFBLAQIAABQAAgAIACqGsUia+ZZkawAAAGsAAAAcAAAAAAAAAAEAAAAAABgRAAB1bml2ZXJzYWwvbG9jYWxfc2V0dGluZ3MueG1sUEsBAgAAFAACAAgARJRXRyO0Tvv7AgAAsAgAABQAAAAAAAAAAQAAAAAAvREAAHVuaXZlcnNhbC9wbGF5ZXIueG1sUEsBAgAAFAACAAgAKoaxSLCHI/RsAQAA9wIAACkAAAAAAAAAAQAAAAAA6hQAAHVuaXZlcnNhbC9za2luX2N1c3RvbWl6YXRpb25fc2V0dGluZ3MueG1sUEsBAgAAFAACAAgAK4axSAXZichKDQAA1SEAABcAAAAAAAAAAAAAAAAAnRYAAHVuaXZlcnNhbC91bml2ZXJzYWwucG5nUEsBAgAAFAACAAgAK4axSCsLwG1KAAAAawAAABsAAAAAAAAAAQAAAAAAHCQAAHVuaXZlcnNhbC91bml2ZXJzYWwucG5nLnhtbFBLBQYAAAAACwALAEkDAACfJAAAAAA="/>
  <p:tag name="ISPRING_PRESENTATION_TITLE" val="HG000602"/>
  <p:tag name="ISPRING_SCORM_ENDPOINT" val="&lt;endpoint&gt;&lt;enable&gt;0&lt;/enable&gt;&lt;lrs&gt;http://&lt;/lrs&gt;&lt;auth&gt;0&lt;/auth&gt;&lt;login&gt;&lt;/login&gt;&lt;password&gt;&lt;/password&gt;&lt;key&gt;&lt;/key&gt;&lt;name&gt;&lt;/name&gt;&lt;email&gt;&lt;/email&gt;&lt;/endpoint&gt;&#10;"/>
</p:tagLst>
</file>

<file path=ppt/tags/tag2.xml><?xml version="1.0" encoding="utf-8"?>
<p:tagLst xmlns:a="http://schemas.openxmlformats.org/drawingml/2006/main" xmlns:r="http://schemas.openxmlformats.org/officeDocument/2006/relationships" xmlns:p="http://schemas.openxmlformats.org/presentationml/2006/main">
  <p:tag name="GENSWF_ADVANCE_TIME" val="0.00"/>
  <p:tag name="ISPRING_SLIDE_INDENT_LEVEL" val="0"/>
  <p:tag name="ISPRING_CUSTOM_TIMING_USED" val="0"/>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3361</TotalTime>
  <Words>4150</Words>
  <Application>Microsoft Macintosh PowerPoint</Application>
  <PresentationFormat>Widescreen</PresentationFormat>
  <Paragraphs>464</Paragraphs>
  <Slides>21</Slides>
  <Notes>21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Calibri Light</vt:lpstr>
      <vt:lpstr>Abadi MT Condensed Extra Bold</vt:lpstr>
      <vt:lpstr>Century Gothic</vt:lpstr>
      <vt:lpstr>Bodoni MT</vt:lpstr>
      <vt:lpstr>Cambria Math</vt:lpstr>
      <vt:lpstr>Calibri</vt:lpstr>
      <vt:lpstr>Arial</vt:lpstr>
      <vt:lpstr>微软雅黑</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更多素材亮亮图文旗舰店</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目录 CONTENTS </dc:title>
  <dc:creator/>
  <cp:lastModifiedBy>Ling Jin</cp:lastModifiedBy>
  <cp:revision>8</cp:revision>
  <dcterms:created xsi:type="dcterms:W3CDTF">2019-09-19T13:49:22Z</dcterms:created>
  <dcterms:modified xsi:type="dcterms:W3CDTF">2022-08-19T17:49:28Z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2052-11.1.0.8976</vt:lpwstr>
  </property>
</Properties>
</file>

<file path=docProps/thumbnail.jpeg>
</file>